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6"/>
  </p:notesMasterIdLst>
  <p:sldIdLst>
    <p:sldId id="256" r:id="rId2"/>
    <p:sldId id="303" r:id="rId3"/>
    <p:sldId id="257" r:id="rId4"/>
    <p:sldId id="258" r:id="rId5"/>
    <p:sldId id="270" r:id="rId6"/>
    <p:sldId id="271" r:id="rId7"/>
    <p:sldId id="287" r:id="rId8"/>
    <p:sldId id="289" r:id="rId9"/>
    <p:sldId id="290" r:id="rId10"/>
    <p:sldId id="278" r:id="rId11"/>
    <p:sldId id="304" r:id="rId12"/>
    <p:sldId id="294" r:id="rId13"/>
    <p:sldId id="273" r:id="rId14"/>
    <p:sldId id="281" r:id="rId15"/>
    <p:sldId id="282" r:id="rId16"/>
    <p:sldId id="291" r:id="rId17"/>
    <p:sldId id="302" r:id="rId18"/>
    <p:sldId id="296" r:id="rId19"/>
    <p:sldId id="297" r:id="rId20"/>
    <p:sldId id="301" r:id="rId21"/>
    <p:sldId id="292" r:id="rId22"/>
    <p:sldId id="295" r:id="rId23"/>
    <p:sldId id="293" r:id="rId24"/>
    <p:sldId id="285"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9/10/2021</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82F56C8-30EA-4D4D-8B1D-477BC234CD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EFCEE42-4E6D-455D-8EA1-2922BE1B70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a:extLst>
              <a:ext uri="{FF2B5EF4-FFF2-40B4-BE49-F238E27FC236}">
                <a16:creationId xmlns:a16="http://schemas.microsoft.com/office/drawing/2014/main" id="{8F46971A-23FD-4752-8720-5F49EF0E13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24A0332-F69F-4D37-A735-D6708A987692}" type="slidenum">
              <a:rPr lang="en-US" altLang="en-US">
                <a:latin typeface="Arial" panose="020B0604020202020204" pitchFamily="34" charset="0"/>
              </a:rPr>
              <a:pPr eaLnBrk="1" hangingPunct="1">
                <a:spcBef>
                  <a:spcPct val="0"/>
                </a:spcBef>
              </a:pPr>
              <a:t>12</a:t>
            </a:fld>
            <a:endParaRPr lang="en-US" altLang="en-US">
              <a:latin typeface="Arial" panose="020B0604020202020204" pitchFamily="34" charset="0"/>
            </a:endParaRPr>
          </a:p>
        </p:txBody>
      </p:sp>
    </p:spTree>
    <p:extLst>
      <p:ext uri="{BB962C8B-B14F-4D97-AF65-F5344CB8AC3E}">
        <p14:creationId xmlns:p14="http://schemas.microsoft.com/office/powerpoint/2010/main" val="3959059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41FA8FFE-B2DF-4066-9DC0-83E939C021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19CB5EF0-929A-4EF5-A807-179334E7A3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2532" name="Slide Number Placeholder 3">
            <a:extLst>
              <a:ext uri="{FF2B5EF4-FFF2-40B4-BE49-F238E27FC236}">
                <a16:creationId xmlns:a16="http://schemas.microsoft.com/office/drawing/2014/main" id="{7302A907-3FEA-461F-B644-8572EC4FB0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34B0F4D-A218-4CDB-B015-29EE54F57002}" type="slidenum">
              <a:rPr lang="en-US" altLang="en-US">
                <a:latin typeface="Arial" panose="020B0604020202020204" pitchFamily="34" charset="0"/>
              </a:rPr>
              <a:pPr eaLnBrk="1" hangingPunct="1">
                <a:spcBef>
                  <a:spcPct val="0"/>
                </a:spcBef>
              </a:pPr>
              <a:t>13</a:t>
            </a:fld>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82F56C8-30EA-4D4D-8B1D-477BC234CD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EFCEE42-4E6D-455D-8EA1-2922BE1B70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a:extLst>
              <a:ext uri="{FF2B5EF4-FFF2-40B4-BE49-F238E27FC236}">
                <a16:creationId xmlns:a16="http://schemas.microsoft.com/office/drawing/2014/main" id="{8F46971A-23FD-4752-8720-5F49EF0E13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24A0332-F69F-4D37-A735-D6708A987692}" type="slidenum">
              <a:rPr lang="en-US" altLang="en-US">
                <a:latin typeface="Arial" panose="020B0604020202020204" pitchFamily="34" charset="0"/>
              </a:rPr>
              <a:pPr eaLnBrk="1" hangingPunct="1">
                <a:spcBef>
                  <a:spcPct val="0"/>
                </a:spcBef>
              </a:pPr>
              <a:t>19</a:t>
            </a:fld>
            <a:endParaRPr lang="en-US" altLang="en-US">
              <a:latin typeface="Arial" panose="020B0604020202020204" pitchFamily="34" charset="0"/>
            </a:endParaRPr>
          </a:p>
        </p:txBody>
      </p:sp>
    </p:spTree>
    <p:extLst>
      <p:ext uri="{BB962C8B-B14F-4D97-AF65-F5344CB8AC3E}">
        <p14:creationId xmlns:p14="http://schemas.microsoft.com/office/powerpoint/2010/main" val="1077392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3062C052-4E1D-427F-AB71-59AFD8D91DCE}"/>
              </a:ext>
            </a:extLst>
          </p:cNvPr>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571FB5A-F14E-4655-B457-EC1C48604FB7}" type="slidenum">
              <a:rPr lang="en-US" altLang="en-US"/>
              <a:pPr eaLnBrk="1" hangingPunct="1"/>
              <a:t>20</a:t>
            </a:fld>
            <a:endParaRPr lang="en-US" altLang="en-US"/>
          </a:p>
        </p:txBody>
      </p:sp>
      <p:sp>
        <p:nvSpPr>
          <p:cNvPr id="4099" name="Rectangle 2">
            <a:extLst>
              <a:ext uri="{FF2B5EF4-FFF2-40B4-BE49-F238E27FC236}">
                <a16:creationId xmlns:a16="http://schemas.microsoft.com/office/drawing/2014/main" id="{2D42015A-D34B-4BC6-8E64-18578EEA262D}"/>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8B7D2D62-BD73-406D-8ACC-4747AC9E476E}"/>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82F56C8-30EA-4D4D-8B1D-477BC234CD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EFCEE42-4E6D-455D-8EA1-2922BE1B70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a:extLst>
              <a:ext uri="{FF2B5EF4-FFF2-40B4-BE49-F238E27FC236}">
                <a16:creationId xmlns:a16="http://schemas.microsoft.com/office/drawing/2014/main" id="{8F46971A-23FD-4752-8720-5F49EF0E13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24A0332-F69F-4D37-A735-D6708A987692}" type="slidenum">
              <a:rPr lang="en-US" altLang="en-US">
                <a:latin typeface="Arial" panose="020B0604020202020204" pitchFamily="34" charset="0"/>
              </a:rPr>
              <a:pPr eaLnBrk="1" hangingPunct="1">
                <a:spcBef>
                  <a:spcPct val="0"/>
                </a:spcBef>
              </a:pPr>
              <a:t>22</a:t>
            </a:fld>
            <a:endParaRPr lang="en-US" altLang="en-US">
              <a:latin typeface="Arial" panose="020B0604020202020204" pitchFamily="34" charset="0"/>
            </a:endParaRPr>
          </a:p>
        </p:txBody>
      </p:sp>
    </p:spTree>
    <p:extLst>
      <p:ext uri="{BB962C8B-B14F-4D97-AF65-F5344CB8AC3E}">
        <p14:creationId xmlns:p14="http://schemas.microsoft.com/office/powerpoint/2010/main" val="3206753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CB0FCD9-0470-4140-96E5-2FF0D183AEF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C26ACC-D8F0-4CA3-86B6-DAAC482858CA}" type="slidenum">
              <a:rPr lang="en-US" altLang="en-US" smtClean="0"/>
              <a:pPr>
                <a:spcBef>
                  <a:spcPct val="0"/>
                </a:spcBef>
              </a:pPr>
              <a:t>2</a:t>
            </a:fld>
            <a:endParaRPr lang="en-US" altLang="en-US"/>
          </a:p>
        </p:txBody>
      </p:sp>
      <p:sp>
        <p:nvSpPr>
          <p:cNvPr id="4099" name="Rectangle 2">
            <a:extLst>
              <a:ext uri="{FF2B5EF4-FFF2-40B4-BE49-F238E27FC236}">
                <a16:creationId xmlns:a16="http://schemas.microsoft.com/office/drawing/2014/main" id="{44ADB598-9D7B-479E-9F67-2820D81A67D7}"/>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92D53E09-CAB0-4BAF-8AA7-4E610406AAD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8266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191621F7-22E3-4C54-8F76-CE460C0F42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D2005BDC-67C5-4CB1-901B-0D3578745E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9460" name="Slide Number Placeholder 3">
            <a:extLst>
              <a:ext uri="{FF2B5EF4-FFF2-40B4-BE49-F238E27FC236}">
                <a16:creationId xmlns:a16="http://schemas.microsoft.com/office/drawing/2014/main" id="{C7162168-8F7A-41DF-9E9B-3FF02F88FE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C2E063C5-3521-47AA-B8B5-328720C6B58E}" type="slidenum">
              <a:rPr lang="en-US" altLang="en-US">
                <a:latin typeface="Arial" panose="020B0604020202020204" pitchFamily="34" charset="0"/>
              </a:rPr>
              <a:pPr eaLnBrk="1" hangingPunct="1">
                <a:spcBef>
                  <a:spcPct val="0"/>
                </a:spcBef>
              </a:pPr>
              <a:t>5</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82F56C8-30EA-4D4D-8B1D-477BC234CD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EFCEE42-4E6D-455D-8EA1-2922BE1B70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a:extLst>
              <a:ext uri="{FF2B5EF4-FFF2-40B4-BE49-F238E27FC236}">
                <a16:creationId xmlns:a16="http://schemas.microsoft.com/office/drawing/2014/main" id="{8F46971A-23FD-4752-8720-5F49EF0E13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24A0332-F69F-4D37-A735-D6708A987692}" type="slidenum">
              <a:rPr lang="en-US" altLang="en-US">
                <a:latin typeface="Arial" panose="020B0604020202020204" pitchFamily="34" charset="0"/>
              </a:rPr>
              <a:pPr eaLnBrk="1" hangingPunct="1">
                <a:spcBef>
                  <a:spcPct val="0"/>
                </a:spcBef>
              </a:pPr>
              <a:t>6</a:t>
            </a:fld>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7</a:t>
            </a:fld>
            <a:endParaRPr lang="en-US" altLang="en-US">
              <a:latin typeface="Arial" panose="020B0604020202020204" pitchFamily="34" charset="0"/>
            </a:endParaRPr>
          </a:p>
        </p:txBody>
      </p:sp>
    </p:spTree>
    <p:extLst>
      <p:ext uri="{BB962C8B-B14F-4D97-AF65-F5344CB8AC3E}">
        <p14:creationId xmlns:p14="http://schemas.microsoft.com/office/powerpoint/2010/main" val="549659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8</a:t>
            </a:fld>
            <a:endParaRPr lang="en-US" altLang="en-US">
              <a:latin typeface="Arial" panose="020B0604020202020204" pitchFamily="34" charset="0"/>
            </a:endParaRPr>
          </a:p>
        </p:txBody>
      </p:sp>
    </p:spTree>
    <p:extLst>
      <p:ext uri="{BB962C8B-B14F-4D97-AF65-F5344CB8AC3E}">
        <p14:creationId xmlns:p14="http://schemas.microsoft.com/office/powerpoint/2010/main" val="4257992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9</a:t>
            </a:fld>
            <a:endParaRPr lang="en-US" altLang="en-US">
              <a:latin typeface="Arial" panose="020B0604020202020204" pitchFamily="34" charset="0"/>
            </a:endParaRPr>
          </a:p>
        </p:txBody>
      </p:sp>
    </p:spTree>
    <p:extLst>
      <p:ext uri="{BB962C8B-B14F-4D97-AF65-F5344CB8AC3E}">
        <p14:creationId xmlns:p14="http://schemas.microsoft.com/office/powerpoint/2010/main" val="1308815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10</a:t>
            </a:fld>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CB0FCD9-0470-4140-96E5-2FF0D183AEF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C26ACC-D8F0-4CA3-86B6-DAAC482858CA}" type="slidenum">
              <a:rPr lang="en-US" altLang="en-US" smtClean="0"/>
              <a:pPr>
                <a:spcBef>
                  <a:spcPct val="0"/>
                </a:spcBef>
              </a:pPr>
              <a:t>11</a:t>
            </a:fld>
            <a:endParaRPr lang="en-US" altLang="en-US"/>
          </a:p>
        </p:txBody>
      </p:sp>
      <p:sp>
        <p:nvSpPr>
          <p:cNvPr id="4099" name="Rectangle 2">
            <a:extLst>
              <a:ext uri="{FF2B5EF4-FFF2-40B4-BE49-F238E27FC236}">
                <a16:creationId xmlns:a16="http://schemas.microsoft.com/office/drawing/2014/main" id="{44ADB598-9D7B-479E-9F67-2820D81A67D7}"/>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92D53E09-CAB0-4BAF-8AA7-4E610406AAD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609583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4.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4.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The Hypothetical Intent Test</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sz="3600" dirty="0"/>
              <a:t>Compare: Ambiguity </a:t>
            </a:r>
            <a:r>
              <a:rPr lang="en-US" altLang="en-US" sz="3600" b="1" dirty="0"/>
              <a:t>and</a:t>
            </a:r>
            <a:r>
              <a:rPr lang="en-US" altLang="en-US" sz="3600" dirty="0"/>
              <a:t> Misunderstanding</a:t>
            </a:r>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3044825" y="1949450"/>
            <a:ext cx="130035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“Peerless” </a:t>
            </a:r>
          </a:p>
        </p:txBody>
      </p:sp>
      <p:sp>
        <p:nvSpPr>
          <p:cNvPr id="5" name="Oval Callout 4">
            <a:extLst>
              <a:ext uri="{FF2B5EF4-FFF2-40B4-BE49-F238E27FC236}">
                <a16:creationId xmlns:a16="http://schemas.microsoft.com/office/drawing/2014/main" id="{7EFF93A5-3492-4D39-AE55-8B88B5A82334}"/>
              </a:ext>
            </a:extLst>
          </p:cNvPr>
          <p:cNvSpPr/>
          <p:nvPr/>
        </p:nvSpPr>
        <p:spPr>
          <a:xfrm>
            <a:off x="2644775" y="1752600"/>
            <a:ext cx="1917700" cy="99060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1688" y="2319338"/>
            <a:ext cx="1843087"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892175"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13081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203517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1562100"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3811588" y="48006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41370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48482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4546600" y="5765800"/>
            <a:ext cx="273050" cy="904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1139825" y="2854325"/>
            <a:ext cx="1257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Early Peerless</a:t>
            </a:r>
          </a:p>
        </p:txBody>
      </p:sp>
      <p:pic>
        <p:nvPicPr>
          <p:cNvPr id="13327" name="Picture 2" descr="http://blogs.technet.com/resized-image.ashx/__size/550x0/__key/communityserver-blogs-components-weblogfiles/00-00-00-91-10/2018.StickFigure_5F00_Robe.png">
            <a:extLst>
              <a:ext uri="{FF2B5EF4-FFF2-40B4-BE49-F238E27FC236}">
                <a16:creationId xmlns:a16="http://schemas.microsoft.com/office/drawing/2014/main" id="{74808F6C-81E5-4B44-859E-7DEAE5E32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7818" y="2683134"/>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Content Placeholder 3">
            <a:extLst>
              <a:ext uri="{FF2B5EF4-FFF2-40B4-BE49-F238E27FC236}">
                <a16:creationId xmlns:a16="http://schemas.microsoft.com/office/drawing/2014/main" id="{A5E9E2FE-8A2E-49B1-9C84-AAE5A38E50F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767388" y="1038225"/>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562475" y="2435225"/>
            <a:ext cx="17399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4848225" y="2854325"/>
            <a:ext cx="11398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Late Peerless</a:t>
            </a:r>
          </a:p>
        </p:txBody>
      </p:sp>
      <p:sp>
        <p:nvSpPr>
          <p:cNvPr id="13331" name="TextBox 21">
            <a:extLst>
              <a:ext uri="{FF2B5EF4-FFF2-40B4-BE49-F238E27FC236}">
                <a16:creationId xmlns:a16="http://schemas.microsoft.com/office/drawing/2014/main" id="{1CE9E34B-89B0-42C8-871A-49D9A9AAA94D}"/>
              </a:ext>
            </a:extLst>
          </p:cNvPr>
          <p:cNvSpPr txBox="1">
            <a:spLocks noChangeArrowheads="1"/>
          </p:cNvSpPr>
          <p:nvPr/>
        </p:nvSpPr>
        <p:spPr bwMode="auto">
          <a:xfrm>
            <a:off x="6438900" y="1428750"/>
            <a:ext cx="22828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Could be early</a:t>
            </a:r>
          </a:p>
          <a:p>
            <a:pPr eaLnBrk="1" hangingPunct="1">
              <a:spcBef>
                <a:spcPct val="0"/>
              </a:spcBef>
              <a:buClrTx/>
              <a:buSzTx/>
              <a:buFontTx/>
              <a:buNone/>
            </a:pPr>
            <a:r>
              <a:rPr lang="en-US" altLang="en-US" sz="1800" dirty="0"/>
              <a:t>Could be late</a:t>
            </a:r>
          </a:p>
        </p:txBody>
      </p:sp>
      <p:sp>
        <p:nvSpPr>
          <p:cNvPr id="21" name="Line Callout 1 20">
            <a:extLst>
              <a:ext uri="{FF2B5EF4-FFF2-40B4-BE49-F238E27FC236}">
                <a16:creationId xmlns:a16="http://schemas.microsoft.com/office/drawing/2014/main" id="{09891A08-5DDF-484C-9DB0-E35821C91678}"/>
              </a:ext>
            </a:extLst>
          </p:cNvPr>
          <p:cNvSpPr/>
          <p:nvPr/>
        </p:nvSpPr>
        <p:spPr>
          <a:xfrm>
            <a:off x="6465888" y="5276850"/>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33" name="TextBox 23">
            <a:extLst>
              <a:ext uri="{FF2B5EF4-FFF2-40B4-BE49-F238E27FC236}">
                <a16:creationId xmlns:a16="http://schemas.microsoft.com/office/drawing/2014/main" id="{AB56CD5E-B084-4241-9024-5C0F428BC910}"/>
              </a:ext>
            </a:extLst>
          </p:cNvPr>
          <p:cNvSpPr txBox="1">
            <a:spLocks noChangeArrowheads="1"/>
          </p:cNvSpPr>
          <p:nvPr/>
        </p:nvSpPr>
        <p:spPr bwMode="auto">
          <a:xfrm>
            <a:off x="6605588" y="5486400"/>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The reasonable person.</a:t>
            </a:r>
          </a:p>
        </p:txBody>
      </p:sp>
      <p:sp>
        <p:nvSpPr>
          <p:cNvPr id="23" name="Oval 22">
            <a:extLst>
              <a:ext uri="{FF2B5EF4-FFF2-40B4-BE49-F238E27FC236}">
                <a16:creationId xmlns:a16="http://schemas.microsoft.com/office/drawing/2014/main" id="{E257B870-2836-49D2-A719-BE90519753B3}"/>
              </a:ext>
            </a:extLst>
          </p:cNvPr>
          <p:cNvSpPr/>
          <p:nvPr/>
        </p:nvSpPr>
        <p:spPr>
          <a:xfrm>
            <a:off x="7962900" y="3117850"/>
            <a:ext cx="114300" cy="1333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reeform 23">
            <a:extLst>
              <a:ext uri="{FF2B5EF4-FFF2-40B4-BE49-F238E27FC236}">
                <a16:creationId xmlns:a16="http://schemas.microsoft.com/office/drawing/2014/main" id="{8571E66F-C402-4E55-8EFE-94D5D222DEC5}"/>
              </a:ext>
            </a:extLst>
          </p:cNvPr>
          <p:cNvSpPr/>
          <p:nvPr/>
        </p:nvSpPr>
        <p:spPr>
          <a:xfrm>
            <a:off x="7994650" y="3422650"/>
            <a:ext cx="138113" cy="111125"/>
          </a:xfrm>
          <a:custGeom>
            <a:avLst/>
            <a:gdLst>
              <a:gd name="connsiteX0" fmla="*/ 0 w 138545"/>
              <a:gd name="connsiteY0" fmla="*/ 83127 h 111213"/>
              <a:gd name="connsiteX1" fmla="*/ 69272 w 138545"/>
              <a:gd name="connsiteY1" fmla="*/ 110836 h 111213"/>
              <a:gd name="connsiteX2" fmla="*/ 96982 w 138545"/>
              <a:gd name="connsiteY2" fmla="*/ 69272 h 111213"/>
              <a:gd name="connsiteX3" fmla="*/ 138545 w 138545"/>
              <a:gd name="connsiteY3" fmla="*/ 0 h 111213"/>
            </a:gdLst>
            <a:ahLst/>
            <a:cxnLst>
              <a:cxn ang="0">
                <a:pos x="connsiteX0" y="connsiteY0"/>
              </a:cxn>
              <a:cxn ang="0">
                <a:pos x="connsiteX1" y="connsiteY1"/>
              </a:cxn>
              <a:cxn ang="0">
                <a:pos x="connsiteX2" y="connsiteY2"/>
              </a:cxn>
              <a:cxn ang="0">
                <a:pos x="connsiteX3" y="connsiteY3"/>
              </a:cxn>
            </a:cxnLst>
            <a:rect l="l" t="t" r="r" b="b"/>
            <a:pathLst>
              <a:path w="138545" h="111213">
                <a:moveTo>
                  <a:pt x="0" y="83127"/>
                </a:moveTo>
                <a:cubicBezTo>
                  <a:pt x="23091" y="92363"/>
                  <a:pt x="44653" y="114353"/>
                  <a:pt x="69272" y="110836"/>
                </a:cubicBezTo>
                <a:cubicBezTo>
                  <a:pt x="85756" y="108481"/>
                  <a:pt x="89535" y="84165"/>
                  <a:pt x="96982" y="69272"/>
                </a:cubicBezTo>
                <a:cubicBezTo>
                  <a:pt x="132953" y="-2670"/>
                  <a:pt x="84422" y="54123"/>
                  <a:pt x="13854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
            <a:extLst>
              <a:ext uri="{FF2B5EF4-FFF2-40B4-BE49-F238E27FC236}">
                <a16:creationId xmlns:a16="http://schemas.microsoft.com/office/drawing/2014/main" id="{689E9789-C84D-47D8-A995-7A6455492A14}"/>
              </a:ext>
            </a:extLst>
          </p:cNvPr>
          <p:cNvSpPr txBox="1"/>
          <p:nvPr/>
        </p:nvSpPr>
        <p:spPr>
          <a:xfrm>
            <a:off x="720758" y="1072480"/>
            <a:ext cx="2667000" cy="369332"/>
          </a:xfrm>
          <a:prstGeom prst="rect">
            <a:avLst/>
          </a:prstGeom>
          <a:noFill/>
        </p:spPr>
        <p:txBody>
          <a:bodyPr wrap="square" rtlCol="0">
            <a:spAutoFit/>
          </a:bodyPr>
          <a:lstStyle/>
          <a:p>
            <a:r>
              <a:rPr lang="en-US" i="1" dirty="0">
                <a:solidFill>
                  <a:srgbClr val="FF0000"/>
                </a:solidFill>
              </a:rPr>
              <a:t>Raffles v. </a:t>
            </a:r>
            <a:r>
              <a:rPr lang="en-US" i="1" dirty="0" err="1">
                <a:solidFill>
                  <a:srgbClr val="FF0000"/>
                </a:solidFill>
              </a:rPr>
              <a:t>Wichelhaus</a:t>
            </a:r>
            <a:endParaRPr lang="en-US" i="1"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74F6BA-DA10-422C-A106-7B1BAC6FEEF8}"/>
              </a:ext>
            </a:extLst>
          </p:cNvPr>
          <p:cNvSpPr/>
          <p:nvPr/>
        </p:nvSpPr>
        <p:spPr>
          <a:xfrm>
            <a:off x="285750" y="1171574"/>
            <a:ext cx="8286750" cy="3486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Text Box 4">
            <a:extLst>
              <a:ext uri="{FF2B5EF4-FFF2-40B4-BE49-F238E27FC236}">
                <a16:creationId xmlns:a16="http://schemas.microsoft.com/office/drawing/2014/main" id="{6162D6A9-B5E2-4C1D-AAE2-CA0CB1FC95E9}"/>
              </a:ext>
            </a:extLst>
          </p:cNvPr>
          <p:cNvSpPr txBox="1">
            <a:spLocks noChangeArrowheads="1"/>
          </p:cNvSpPr>
          <p:nvPr/>
        </p:nvSpPr>
        <p:spPr bwMode="auto">
          <a:xfrm>
            <a:off x="2628900" y="1314449"/>
            <a:ext cx="474345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Objective intent test adequately resolves any ambiguity?</a:t>
            </a:r>
          </a:p>
        </p:txBody>
      </p:sp>
      <p:sp>
        <p:nvSpPr>
          <p:cNvPr id="3077" name="Text Box 7">
            <a:extLst>
              <a:ext uri="{FF2B5EF4-FFF2-40B4-BE49-F238E27FC236}">
                <a16:creationId xmlns:a16="http://schemas.microsoft.com/office/drawing/2014/main" id="{E933441C-9603-48AA-8D55-C302CC6F94A7}"/>
              </a:ext>
            </a:extLst>
          </p:cNvPr>
          <p:cNvSpPr txBox="1">
            <a:spLocks noChangeArrowheads="1"/>
          </p:cNvSpPr>
          <p:nvPr/>
        </p:nvSpPr>
        <p:spPr bwMode="auto">
          <a:xfrm>
            <a:off x="3657600" y="1371600"/>
            <a:ext cx="188595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350"/>
          </a:p>
        </p:txBody>
      </p:sp>
      <p:sp>
        <p:nvSpPr>
          <p:cNvPr id="3078" name="Text Box 8">
            <a:extLst>
              <a:ext uri="{FF2B5EF4-FFF2-40B4-BE49-F238E27FC236}">
                <a16:creationId xmlns:a16="http://schemas.microsoft.com/office/drawing/2014/main" id="{230D7D7C-36CB-4874-A5E7-48A263192A0E}"/>
              </a:ext>
            </a:extLst>
          </p:cNvPr>
          <p:cNvSpPr txBox="1">
            <a:spLocks noChangeArrowheads="1"/>
          </p:cNvSpPr>
          <p:nvPr/>
        </p:nvSpPr>
        <p:spPr bwMode="auto">
          <a:xfrm>
            <a:off x="4286250" y="2114550"/>
            <a:ext cx="1828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solidFill>
                  <a:srgbClr val="FF0000"/>
                </a:solidFill>
              </a:rPr>
              <a:t>Misunderstanding?</a:t>
            </a:r>
          </a:p>
        </p:txBody>
      </p:sp>
      <p:sp>
        <p:nvSpPr>
          <p:cNvPr id="3079" name="Line 9">
            <a:extLst>
              <a:ext uri="{FF2B5EF4-FFF2-40B4-BE49-F238E27FC236}">
                <a16:creationId xmlns:a16="http://schemas.microsoft.com/office/drawing/2014/main" id="{F537FA6E-7A92-40BF-9952-6BED751CC94A}"/>
              </a:ext>
            </a:extLst>
          </p:cNvPr>
          <p:cNvSpPr>
            <a:spLocks noChangeShapeType="1"/>
          </p:cNvSpPr>
          <p:nvPr/>
        </p:nvSpPr>
        <p:spPr bwMode="auto">
          <a:xfrm flipH="1">
            <a:off x="4057650" y="2457449"/>
            <a:ext cx="800100" cy="342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Text Box 10">
            <a:extLst>
              <a:ext uri="{FF2B5EF4-FFF2-40B4-BE49-F238E27FC236}">
                <a16:creationId xmlns:a16="http://schemas.microsoft.com/office/drawing/2014/main" id="{950E3723-9AB0-421B-8C08-984D161AAA99}"/>
              </a:ext>
            </a:extLst>
          </p:cNvPr>
          <p:cNvSpPr txBox="1">
            <a:spLocks noChangeArrowheads="1"/>
          </p:cNvSpPr>
          <p:nvPr/>
        </p:nvSpPr>
        <p:spPr bwMode="auto">
          <a:xfrm>
            <a:off x="2000250" y="2857500"/>
            <a:ext cx="28575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One party knows or should know of the misunderstanding?</a:t>
            </a:r>
          </a:p>
        </p:txBody>
      </p:sp>
      <p:sp>
        <p:nvSpPr>
          <p:cNvPr id="3081" name="Line 11">
            <a:extLst>
              <a:ext uri="{FF2B5EF4-FFF2-40B4-BE49-F238E27FC236}">
                <a16:creationId xmlns:a16="http://schemas.microsoft.com/office/drawing/2014/main" id="{4DA970DF-967A-48D1-89C1-7DE5B890FBFE}"/>
              </a:ext>
            </a:extLst>
          </p:cNvPr>
          <p:cNvSpPr>
            <a:spLocks noChangeShapeType="1"/>
          </p:cNvSpPr>
          <p:nvPr/>
        </p:nvSpPr>
        <p:spPr bwMode="auto">
          <a:xfrm flipH="1">
            <a:off x="2628900" y="3371849"/>
            <a:ext cx="571500" cy="342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Line 12">
            <a:extLst>
              <a:ext uri="{FF2B5EF4-FFF2-40B4-BE49-F238E27FC236}">
                <a16:creationId xmlns:a16="http://schemas.microsoft.com/office/drawing/2014/main" id="{A1EC2F13-0A57-4EBE-98DB-3E374F1D12A4}"/>
              </a:ext>
            </a:extLst>
          </p:cNvPr>
          <p:cNvSpPr>
            <a:spLocks noChangeShapeType="1"/>
          </p:cNvSpPr>
          <p:nvPr/>
        </p:nvSpPr>
        <p:spPr bwMode="auto">
          <a:xfrm>
            <a:off x="3200400" y="3371849"/>
            <a:ext cx="457200" cy="342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3" name="Text Box 13">
            <a:extLst>
              <a:ext uri="{FF2B5EF4-FFF2-40B4-BE49-F238E27FC236}">
                <a16:creationId xmlns:a16="http://schemas.microsoft.com/office/drawing/2014/main" id="{68EE7262-0794-4356-8364-3BEF895724B9}"/>
              </a:ext>
            </a:extLst>
          </p:cNvPr>
          <p:cNvSpPr txBox="1">
            <a:spLocks noChangeArrowheads="1"/>
          </p:cNvSpPr>
          <p:nvPr/>
        </p:nvSpPr>
        <p:spPr bwMode="auto">
          <a:xfrm>
            <a:off x="1371600" y="3771899"/>
            <a:ext cx="1714500" cy="1131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 contract under Restatement 201—note this may not be the result you want</a:t>
            </a:r>
          </a:p>
        </p:txBody>
      </p:sp>
      <p:sp>
        <p:nvSpPr>
          <p:cNvPr id="3084" name="Text Box 14">
            <a:extLst>
              <a:ext uri="{FF2B5EF4-FFF2-40B4-BE49-F238E27FC236}">
                <a16:creationId xmlns:a16="http://schemas.microsoft.com/office/drawing/2014/main" id="{61820594-7DAE-4943-825E-176C346CF314}"/>
              </a:ext>
            </a:extLst>
          </p:cNvPr>
          <p:cNvSpPr txBox="1">
            <a:spLocks noChangeArrowheads="1"/>
          </p:cNvSpPr>
          <p:nvPr/>
        </p:nvSpPr>
        <p:spPr bwMode="auto">
          <a:xfrm>
            <a:off x="3314700" y="3771901"/>
            <a:ext cx="1028700" cy="1131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Interpret against party with knowledge, etc. </a:t>
            </a:r>
          </a:p>
        </p:txBody>
      </p:sp>
      <p:sp>
        <p:nvSpPr>
          <p:cNvPr id="3085" name="Line 15">
            <a:extLst>
              <a:ext uri="{FF2B5EF4-FFF2-40B4-BE49-F238E27FC236}">
                <a16:creationId xmlns:a16="http://schemas.microsoft.com/office/drawing/2014/main" id="{D46A4E9F-B2DB-45E6-9597-AC4FDE4BCEEB}"/>
              </a:ext>
            </a:extLst>
          </p:cNvPr>
          <p:cNvSpPr>
            <a:spLocks noChangeShapeType="1"/>
          </p:cNvSpPr>
          <p:nvPr/>
        </p:nvSpPr>
        <p:spPr bwMode="auto">
          <a:xfrm>
            <a:off x="4857750" y="2457449"/>
            <a:ext cx="120015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Text Box 16">
            <a:extLst>
              <a:ext uri="{FF2B5EF4-FFF2-40B4-BE49-F238E27FC236}">
                <a16:creationId xmlns:a16="http://schemas.microsoft.com/office/drawing/2014/main" id="{3A0B544E-4BA8-4445-8880-23CF40100377}"/>
              </a:ext>
            </a:extLst>
          </p:cNvPr>
          <p:cNvSpPr txBox="1">
            <a:spLocks noChangeArrowheads="1"/>
          </p:cNvSpPr>
          <p:nvPr/>
        </p:nvSpPr>
        <p:spPr bwMode="auto">
          <a:xfrm>
            <a:off x="5143500" y="2914650"/>
            <a:ext cx="24003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t>Main purpose of the contract can be determined?</a:t>
            </a:r>
          </a:p>
        </p:txBody>
      </p:sp>
      <p:sp>
        <p:nvSpPr>
          <p:cNvPr id="3087" name="Line 17">
            <a:extLst>
              <a:ext uri="{FF2B5EF4-FFF2-40B4-BE49-F238E27FC236}">
                <a16:creationId xmlns:a16="http://schemas.microsoft.com/office/drawing/2014/main" id="{3E17F93B-83FE-4714-894D-B5994FD6389D}"/>
              </a:ext>
            </a:extLst>
          </p:cNvPr>
          <p:cNvSpPr>
            <a:spLocks noChangeShapeType="1"/>
          </p:cNvSpPr>
          <p:nvPr/>
        </p:nvSpPr>
        <p:spPr bwMode="auto">
          <a:xfrm flipH="1">
            <a:off x="5486400" y="3371849"/>
            <a:ext cx="685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highlight>
                <a:srgbClr val="FFFF00"/>
              </a:highlight>
            </a:endParaRPr>
          </a:p>
        </p:txBody>
      </p:sp>
      <p:sp>
        <p:nvSpPr>
          <p:cNvPr id="3088" name="Text Box 18">
            <a:extLst>
              <a:ext uri="{FF2B5EF4-FFF2-40B4-BE49-F238E27FC236}">
                <a16:creationId xmlns:a16="http://schemas.microsoft.com/office/drawing/2014/main" id="{B1843027-CE3B-4FEE-AF8E-0CE7018E0A51}"/>
              </a:ext>
            </a:extLst>
          </p:cNvPr>
          <p:cNvSpPr txBox="1">
            <a:spLocks noChangeArrowheads="1"/>
          </p:cNvSpPr>
          <p:nvPr/>
        </p:nvSpPr>
        <p:spPr bwMode="auto">
          <a:xfrm>
            <a:off x="4857750" y="3829050"/>
            <a:ext cx="1257300" cy="715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t>Use hypothetical intent test</a:t>
            </a:r>
          </a:p>
        </p:txBody>
      </p:sp>
      <p:sp>
        <p:nvSpPr>
          <p:cNvPr id="3089" name="Line 19">
            <a:extLst>
              <a:ext uri="{FF2B5EF4-FFF2-40B4-BE49-F238E27FC236}">
                <a16:creationId xmlns:a16="http://schemas.microsoft.com/office/drawing/2014/main" id="{319C3E49-6D6D-4CA6-B8E1-A7DB0E7ED75D}"/>
              </a:ext>
            </a:extLst>
          </p:cNvPr>
          <p:cNvSpPr>
            <a:spLocks noChangeShapeType="1"/>
          </p:cNvSpPr>
          <p:nvPr/>
        </p:nvSpPr>
        <p:spPr bwMode="auto">
          <a:xfrm>
            <a:off x="6172200" y="3371849"/>
            <a:ext cx="742950" cy="514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0" name="Text Box 20">
            <a:extLst>
              <a:ext uri="{FF2B5EF4-FFF2-40B4-BE49-F238E27FC236}">
                <a16:creationId xmlns:a16="http://schemas.microsoft.com/office/drawing/2014/main" id="{5BD103A1-AEBD-403B-A784-8E7BFEA85528}"/>
              </a:ext>
            </a:extLst>
          </p:cNvPr>
          <p:cNvSpPr txBox="1">
            <a:spLocks noChangeArrowheads="1"/>
          </p:cNvSpPr>
          <p:nvPr/>
        </p:nvSpPr>
        <p:spPr bwMode="auto">
          <a:xfrm>
            <a:off x="6343650" y="3943350"/>
            <a:ext cx="10287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Use other strategies</a:t>
            </a:r>
          </a:p>
        </p:txBody>
      </p:sp>
      <p:sp>
        <p:nvSpPr>
          <p:cNvPr id="3091" name="Text Box 21">
            <a:extLst>
              <a:ext uri="{FF2B5EF4-FFF2-40B4-BE49-F238E27FC236}">
                <a16:creationId xmlns:a16="http://schemas.microsoft.com/office/drawing/2014/main" id="{539E1618-0800-4696-BED1-F6FEE2A2F7DF}"/>
              </a:ext>
            </a:extLst>
          </p:cNvPr>
          <p:cNvSpPr txBox="1">
            <a:spLocks noChangeArrowheads="1"/>
          </p:cNvSpPr>
          <p:nvPr/>
        </p:nvSpPr>
        <p:spPr bwMode="auto">
          <a:xfrm>
            <a:off x="2686050" y="1943100"/>
            <a:ext cx="1143000" cy="715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Use objective intent test</a:t>
            </a:r>
          </a:p>
        </p:txBody>
      </p:sp>
      <p:sp>
        <p:nvSpPr>
          <p:cNvPr id="3093" name="Line 23">
            <a:extLst>
              <a:ext uri="{FF2B5EF4-FFF2-40B4-BE49-F238E27FC236}">
                <a16:creationId xmlns:a16="http://schemas.microsoft.com/office/drawing/2014/main" id="{46DBA7C6-1E89-4C8F-BBFC-F66959E7F27B}"/>
              </a:ext>
            </a:extLst>
          </p:cNvPr>
          <p:cNvSpPr>
            <a:spLocks noChangeShapeType="1"/>
          </p:cNvSpPr>
          <p:nvPr/>
        </p:nvSpPr>
        <p:spPr bwMode="auto">
          <a:xfrm flipH="1">
            <a:off x="3371850" y="1600199"/>
            <a:ext cx="742950" cy="514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4" name="Line 24">
            <a:extLst>
              <a:ext uri="{FF2B5EF4-FFF2-40B4-BE49-F238E27FC236}">
                <a16:creationId xmlns:a16="http://schemas.microsoft.com/office/drawing/2014/main" id="{EC210545-A53E-442D-9F17-76DE91FDB567}"/>
              </a:ext>
            </a:extLst>
          </p:cNvPr>
          <p:cNvSpPr>
            <a:spLocks noChangeShapeType="1"/>
          </p:cNvSpPr>
          <p:nvPr/>
        </p:nvSpPr>
        <p:spPr bwMode="auto">
          <a:xfrm>
            <a:off x="4114800" y="1600199"/>
            <a:ext cx="628650" cy="4572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6" name="Text Box 27">
            <a:extLst>
              <a:ext uri="{FF2B5EF4-FFF2-40B4-BE49-F238E27FC236}">
                <a16:creationId xmlns:a16="http://schemas.microsoft.com/office/drawing/2014/main" id="{B2C6B5F2-B131-4790-A932-A43E089751F5}"/>
              </a:ext>
            </a:extLst>
          </p:cNvPr>
          <p:cNvSpPr txBox="1">
            <a:spLocks noChangeArrowheads="1"/>
          </p:cNvSpPr>
          <p:nvPr/>
        </p:nvSpPr>
        <p:spPr bwMode="auto">
          <a:xfrm>
            <a:off x="3200400" y="165735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
        <p:nvSpPr>
          <p:cNvPr id="3097" name="Text Box 28">
            <a:extLst>
              <a:ext uri="{FF2B5EF4-FFF2-40B4-BE49-F238E27FC236}">
                <a16:creationId xmlns:a16="http://schemas.microsoft.com/office/drawing/2014/main" id="{B8B5DB41-70C8-4E2F-98B7-D2F0011CAD8F}"/>
              </a:ext>
            </a:extLst>
          </p:cNvPr>
          <p:cNvSpPr txBox="1">
            <a:spLocks noChangeArrowheads="1"/>
          </p:cNvSpPr>
          <p:nvPr/>
        </p:nvSpPr>
        <p:spPr bwMode="auto">
          <a:xfrm>
            <a:off x="3943350" y="245745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solidFill>
                  <a:srgbClr val="FF0000"/>
                </a:solidFill>
              </a:rPr>
              <a:t>Yes</a:t>
            </a:r>
          </a:p>
        </p:txBody>
      </p:sp>
      <p:sp>
        <p:nvSpPr>
          <p:cNvPr id="3098" name="Text Box 29">
            <a:extLst>
              <a:ext uri="{FF2B5EF4-FFF2-40B4-BE49-F238E27FC236}">
                <a16:creationId xmlns:a16="http://schemas.microsoft.com/office/drawing/2014/main" id="{6507F0E4-2528-48CD-8B19-B09644B1A5DB}"/>
              </a:ext>
            </a:extLst>
          </p:cNvPr>
          <p:cNvSpPr txBox="1">
            <a:spLocks noChangeArrowheads="1"/>
          </p:cNvSpPr>
          <p:nvPr/>
        </p:nvSpPr>
        <p:spPr bwMode="auto">
          <a:xfrm>
            <a:off x="2286000" y="337185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a:t>
            </a:r>
          </a:p>
        </p:txBody>
      </p:sp>
      <p:sp>
        <p:nvSpPr>
          <p:cNvPr id="3099" name="Text Box 30">
            <a:extLst>
              <a:ext uri="{FF2B5EF4-FFF2-40B4-BE49-F238E27FC236}">
                <a16:creationId xmlns:a16="http://schemas.microsoft.com/office/drawing/2014/main" id="{776D075F-18F3-4E2B-8917-61352F96D7CF}"/>
              </a:ext>
            </a:extLst>
          </p:cNvPr>
          <p:cNvSpPr txBox="1">
            <a:spLocks noChangeArrowheads="1"/>
          </p:cNvSpPr>
          <p:nvPr/>
        </p:nvSpPr>
        <p:spPr bwMode="auto">
          <a:xfrm>
            <a:off x="3543300" y="337185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
        <p:nvSpPr>
          <p:cNvPr id="3101" name="Text Box 34">
            <a:extLst>
              <a:ext uri="{FF2B5EF4-FFF2-40B4-BE49-F238E27FC236}">
                <a16:creationId xmlns:a16="http://schemas.microsoft.com/office/drawing/2014/main" id="{8F2E1DD0-1479-4159-8027-BC43E3F80E82}"/>
              </a:ext>
            </a:extLst>
          </p:cNvPr>
          <p:cNvSpPr txBox="1">
            <a:spLocks noChangeArrowheads="1"/>
          </p:cNvSpPr>
          <p:nvPr/>
        </p:nvSpPr>
        <p:spPr bwMode="auto">
          <a:xfrm>
            <a:off x="4514850" y="1600200"/>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solidFill>
                  <a:srgbClr val="FF0000"/>
                </a:solidFill>
              </a:rPr>
              <a:t>No</a:t>
            </a:r>
          </a:p>
        </p:txBody>
      </p:sp>
      <p:sp>
        <p:nvSpPr>
          <p:cNvPr id="3102" name="Text Box 35">
            <a:extLst>
              <a:ext uri="{FF2B5EF4-FFF2-40B4-BE49-F238E27FC236}">
                <a16:creationId xmlns:a16="http://schemas.microsoft.com/office/drawing/2014/main" id="{CA95992A-3A5C-4199-993D-B32DA8FCF866}"/>
              </a:ext>
            </a:extLst>
          </p:cNvPr>
          <p:cNvSpPr txBox="1">
            <a:spLocks noChangeArrowheads="1"/>
          </p:cNvSpPr>
          <p:nvPr/>
        </p:nvSpPr>
        <p:spPr bwMode="auto">
          <a:xfrm>
            <a:off x="5429250" y="2457450"/>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t>No</a:t>
            </a:r>
          </a:p>
        </p:txBody>
      </p:sp>
      <p:sp>
        <p:nvSpPr>
          <p:cNvPr id="3103" name="Text Box 36">
            <a:extLst>
              <a:ext uri="{FF2B5EF4-FFF2-40B4-BE49-F238E27FC236}">
                <a16:creationId xmlns:a16="http://schemas.microsoft.com/office/drawing/2014/main" id="{99D3499F-0F2A-4618-B427-9984E2E8D78E}"/>
              </a:ext>
            </a:extLst>
          </p:cNvPr>
          <p:cNvSpPr txBox="1">
            <a:spLocks noChangeArrowheads="1"/>
          </p:cNvSpPr>
          <p:nvPr/>
        </p:nvSpPr>
        <p:spPr bwMode="auto">
          <a:xfrm>
            <a:off x="6572250" y="3429000"/>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a:t>
            </a:r>
          </a:p>
        </p:txBody>
      </p:sp>
      <p:sp>
        <p:nvSpPr>
          <p:cNvPr id="3105" name="Text Box 38">
            <a:extLst>
              <a:ext uri="{FF2B5EF4-FFF2-40B4-BE49-F238E27FC236}">
                <a16:creationId xmlns:a16="http://schemas.microsoft.com/office/drawing/2014/main" id="{D698AEAB-50EF-4025-8075-64281C6B14B4}"/>
              </a:ext>
            </a:extLst>
          </p:cNvPr>
          <p:cNvSpPr txBox="1">
            <a:spLocks noChangeArrowheads="1"/>
          </p:cNvSpPr>
          <p:nvPr/>
        </p:nvSpPr>
        <p:spPr bwMode="auto">
          <a:xfrm>
            <a:off x="5143500" y="342900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t>Yes</a:t>
            </a:r>
          </a:p>
        </p:txBody>
      </p:sp>
      <p:sp>
        <p:nvSpPr>
          <p:cNvPr id="4" name="Rectangle 3">
            <a:extLst>
              <a:ext uri="{FF2B5EF4-FFF2-40B4-BE49-F238E27FC236}">
                <a16:creationId xmlns:a16="http://schemas.microsoft.com/office/drawing/2014/main" id="{EFC0ECE5-1BAE-4B8C-A175-DEE1E372665E}"/>
              </a:ext>
            </a:extLst>
          </p:cNvPr>
          <p:cNvSpPr/>
          <p:nvPr/>
        </p:nvSpPr>
        <p:spPr>
          <a:xfrm>
            <a:off x="1143000" y="2814682"/>
            <a:ext cx="3657600" cy="234305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4668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Content Placeholder 3">
            <a:extLst>
              <a:ext uri="{FF2B5EF4-FFF2-40B4-BE49-F238E27FC236}">
                <a16:creationId xmlns:a16="http://schemas.microsoft.com/office/drawing/2014/main" id="{C7909026-C8BA-488D-B42A-4FAE1D8F0D58}"/>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11125" y="1822159"/>
            <a:ext cx="2362200" cy="2573338"/>
          </a:xfrm>
        </p:spPr>
      </p:pic>
      <p:pic>
        <p:nvPicPr>
          <p:cNvPr id="6147" name="Content Placeholder 3">
            <a:extLst>
              <a:ext uri="{FF2B5EF4-FFF2-40B4-BE49-F238E27FC236}">
                <a16:creationId xmlns:a16="http://schemas.microsoft.com/office/drawing/2014/main" id="{32D29B39-B049-4DC7-8E95-03FA31C2801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903667" y="1822159"/>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itle 1">
            <a:extLst>
              <a:ext uri="{FF2B5EF4-FFF2-40B4-BE49-F238E27FC236}">
                <a16:creationId xmlns:a16="http://schemas.microsoft.com/office/drawing/2014/main" id="{A4F5ED17-12F7-4BAA-9AF3-59E6A4E0399E}"/>
              </a:ext>
            </a:extLst>
          </p:cNvPr>
          <p:cNvSpPr>
            <a:spLocks noGrp="1"/>
          </p:cNvSpPr>
          <p:nvPr>
            <p:ph type="title"/>
          </p:nvPr>
        </p:nvSpPr>
        <p:spPr/>
        <p:txBody>
          <a:bodyPr/>
          <a:lstStyle/>
          <a:p>
            <a:r>
              <a:rPr lang="en-US" altLang="en-US" dirty="0"/>
              <a:t>Ambiguity, </a:t>
            </a:r>
            <a:r>
              <a:rPr lang="en-US" altLang="en-US" b="1" dirty="0"/>
              <a:t>No</a:t>
            </a:r>
            <a:r>
              <a:rPr lang="en-US" altLang="en-US" dirty="0"/>
              <a:t> Misunderstanding</a:t>
            </a:r>
          </a:p>
        </p:txBody>
      </p:sp>
      <p:sp>
        <p:nvSpPr>
          <p:cNvPr id="5" name="Oval 4">
            <a:extLst>
              <a:ext uri="{FF2B5EF4-FFF2-40B4-BE49-F238E27FC236}">
                <a16:creationId xmlns:a16="http://schemas.microsoft.com/office/drawing/2014/main" id="{C7E2E975-7992-4A36-9C55-8EEFE258B1C2}"/>
              </a:ext>
            </a:extLst>
          </p:cNvPr>
          <p:cNvSpPr/>
          <p:nvPr/>
        </p:nvSpPr>
        <p:spPr>
          <a:xfrm>
            <a:off x="620713"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6" name="Oval 5">
            <a:extLst>
              <a:ext uri="{FF2B5EF4-FFF2-40B4-BE49-F238E27FC236}">
                <a16:creationId xmlns:a16="http://schemas.microsoft.com/office/drawing/2014/main" id="{FC4E0412-54F0-49C1-8A69-A16BF1BFC5BF}"/>
              </a:ext>
            </a:extLst>
          </p:cNvPr>
          <p:cNvSpPr/>
          <p:nvPr/>
        </p:nvSpPr>
        <p:spPr>
          <a:xfrm>
            <a:off x="10636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a:extLst>
              <a:ext uri="{FF2B5EF4-FFF2-40B4-BE49-F238E27FC236}">
                <a16:creationId xmlns:a16="http://schemas.microsoft.com/office/drawing/2014/main" id="{8C7E099E-7860-4C9B-B048-06462862436F}"/>
              </a:ext>
            </a:extLst>
          </p:cNvPr>
          <p:cNvSpPr/>
          <p:nvPr/>
        </p:nvSpPr>
        <p:spPr>
          <a:xfrm>
            <a:off x="17907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49E3DCFB-85D1-452D-91EA-D59AB55FA61E}"/>
              </a:ext>
            </a:extLst>
          </p:cNvPr>
          <p:cNvSpPr/>
          <p:nvPr/>
        </p:nvSpPr>
        <p:spPr>
          <a:xfrm>
            <a:off x="1328802"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BCC76291-EE3F-445E-8CB0-917B8D1054FD}"/>
              </a:ext>
            </a:extLst>
          </p:cNvPr>
          <p:cNvSpPr/>
          <p:nvPr/>
        </p:nvSpPr>
        <p:spPr>
          <a:xfrm>
            <a:off x="2854325" y="4812459"/>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5" name="Oval 14">
            <a:extLst>
              <a:ext uri="{FF2B5EF4-FFF2-40B4-BE49-F238E27FC236}">
                <a16:creationId xmlns:a16="http://schemas.microsoft.com/office/drawing/2014/main" id="{CCFD263F-97A9-4FA4-A4C0-8A3E9CF2D67D}"/>
              </a:ext>
            </a:extLst>
          </p:cNvPr>
          <p:cNvSpPr/>
          <p:nvPr/>
        </p:nvSpPr>
        <p:spPr>
          <a:xfrm>
            <a:off x="3324404"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Oval 15">
            <a:extLst>
              <a:ext uri="{FF2B5EF4-FFF2-40B4-BE49-F238E27FC236}">
                <a16:creationId xmlns:a16="http://schemas.microsoft.com/office/drawing/2014/main" id="{411BD5EF-A839-4949-AB73-9EEDFE1447CA}"/>
              </a:ext>
            </a:extLst>
          </p:cNvPr>
          <p:cNvSpPr/>
          <p:nvPr/>
        </p:nvSpPr>
        <p:spPr>
          <a:xfrm>
            <a:off x="4051479"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Oval 16">
            <a:extLst>
              <a:ext uri="{FF2B5EF4-FFF2-40B4-BE49-F238E27FC236}">
                <a16:creationId xmlns:a16="http://schemas.microsoft.com/office/drawing/2014/main" id="{80705E4C-A7B3-4D8B-8A0C-4DA8EA1440AA}"/>
              </a:ext>
            </a:extLst>
          </p:cNvPr>
          <p:cNvSpPr/>
          <p:nvPr/>
        </p:nvSpPr>
        <p:spPr>
          <a:xfrm>
            <a:off x="3584754" y="5837238"/>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 name="Picture 2" descr="http://blogs.technet.com/resized-image.ashx/__size/550x0/__key/communityserver-blogs-components-weblogfiles/00-00-00-91-10/2018.StickFigure_5F00_Robe.png">
            <a:extLst>
              <a:ext uri="{FF2B5EF4-FFF2-40B4-BE49-F238E27FC236}">
                <a16:creationId xmlns:a16="http://schemas.microsoft.com/office/drawing/2014/main" id="{0769177D-3C92-4AF1-9597-32872D7B7BC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8515" y="2746554"/>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Content Placeholder 3">
            <a:extLst>
              <a:ext uri="{FF2B5EF4-FFF2-40B4-BE49-F238E27FC236}">
                <a16:creationId xmlns:a16="http://schemas.microsoft.com/office/drawing/2014/main" id="{2981771A-96FE-46F2-B55B-4D3E2363B82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1101645"/>
            <a:ext cx="3688297"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21">
            <a:extLst>
              <a:ext uri="{FF2B5EF4-FFF2-40B4-BE49-F238E27FC236}">
                <a16:creationId xmlns:a16="http://schemas.microsoft.com/office/drawing/2014/main" id="{358113A8-5511-468D-B818-31C614FE3D45}"/>
              </a:ext>
            </a:extLst>
          </p:cNvPr>
          <p:cNvSpPr txBox="1">
            <a:spLocks noChangeArrowheads="1"/>
          </p:cNvSpPr>
          <p:nvPr/>
        </p:nvSpPr>
        <p:spPr bwMode="auto">
          <a:xfrm>
            <a:off x="6082368" y="1455559"/>
            <a:ext cx="253551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Could pay in the army </a:t>
            </a:r>
          </a:p>
          <a:p>
            <a:pPr eaLnBrk="1" hangingPunct="1">
              <a:spcBef>
                <a:spcPct val="0"/>
              </a:spcBef>
              <a:buClrTx/>
              <a:buSzTx/>
              <a:buFontTx/>
              <a:buNone/>
            </a:pPr>
            <a:r>
              <a:rPr lang="en-US" altLang="en-US" sz="1800" dirty="0"/>
              <a:t>Could be not pay in the army</a:t>
            </a:r>
          </a:p>
        </p:txBody>
      </p:sp>
      <p:sp>
        <p:nvSpPr>
          <p:cNvPr id="19" name="Line Callout 1 20">
            <a:extLst>
              <a:ext uri="{FF2B5EF4-FFF2-40B4-BE49-F238E27FC236}">
                <a16:creationId xmlns:a16="http://schemas.microsoft.com/office/drawing/2014/main" id="{D320B5A2-A9B9-4F67-8FCD-794A32A66068}"/>
              </a:ext>
            </a:extLst>
          </p:cNvPr>
          <p:cNvSpPr/>
          <p:nvPr/>
        </p:nvSpPr>
        <p:spPr>
          <a:xfrm>
            <a:off x="6496585" y="5340270"/>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TextBox 23">
            <a:extLst>
              <a:ext uri="{FF2B5EF4-FFF2-40B4-BE49-F238E27FC236}">
                <a16:creationId xmlns:a16="http://schemas.microsoft.com/office/drawing/2014/main" id="{268C6E0C-B25A-47C4-8FA6-C29183FA4F45}"/>
              </a:ext>
            </a:extLst>
          </p:cNvPr>
          <p:cNvSpPr txBox="1">
            <a:spLocks noChangeArrowheads="1"/>
          </p:cNvSpPr>
          <p:nvPr/>
        </p:nvSpPr>
        <p:spPr bwMode="auto">
          <a:xfrm>
            <a:off x="6605588" y="5486400"/>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The reasonable person.</a:t>
            </a:r>
          </a:p>
        </p:txBody>
      </p:sp>
      <p:sp>
        <p:nvSpPr>
          <p:cNvPr id="21" name="TextBox 20">
            <a:extLst>
              <a:ext uri="{FF2B5EF4-FFF2-40B4-BE49-F238E27FC236}">
                <a16:creationId xmlns:a16="http://schemas.microsoft.com/office/drawing/2014/main" id="{393C50BE-1C88-4D5D-A242-4580546B1528}"/>
              </a:ext>
            </a:extLst>
          </p:cNvPr>
          <p:cNvSpPr txBox="1"/>
          <p:nvPr/>
        </p:nvSpPr>
        <p:spPr>
          <a:xfrm>
            <a:off x="720758" y="1072480"/>
            <a:ext cx="2667000" cy="369332"/>
          </a:xfrm>
          <a:prstGeom prst="rect">
            <a:avLst/>
          </a:prstGeom>
          <a:noFill/>
        </p:spPr>
        <p:txBody>
          <a:bodyPr wrap="square" rtlCol="0">
            <a:spAutoFit/>
          </a:bodyPr>
          <a:lstStyle/>
          <a:p>
            <a:r>
              <a:rPr lang="en-US" i="1" dirty="0">
                <a:solidFill>
                  <a:srgbClr val="FF0000"/>
                </a:solidFill>
              </a:rPr>
              <a:t>Spaulding v. Morse</a:t>
            </a:r>
          </a:p>
        </p:txBody>
      </p:sp>
    </p:spTree>
    <p:extLst>
      <p:ext uri="{BB962C8B-B14F-4D97-AF65-F5344CB8AC3E}">
        <p14:creationId xmlns:p14="http://schemas.microsoft.com/office/powerpoint/2010/main" val="2375723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1E4BE75D-644D-4F5B-A19C-450387E23E83}"/>
              </a:ext>
            </a:extLst>
          </p:cNvPr>
          <p:cNvSpPr>
            <a:spLocks noGrp="1"/>
          </p:cNvSpPr>
          <p:nvPr>
            <p:ph type="title"/>
          </p:nvPr>
        </p:nvSpPr>
        <p:spPr/>
        <p:txBody>
          <a:bodyPr/>
          <a:lstStyle/>
          <a:p>
            <a:r>
              <a:rPr lang="en-US" altLang="en-US"/>
              <a:t>The Question</a:t>
            </a:r>
          </a:p>
        </p:txBody>
      </p:sp>
      <p:sp>
        <p:nvSpPr>
          <p:cNvPr id="8195" name="Content Placeholder 2">
            <a:extLst>
              <a:ext uri="{FF2B5EF4-FFF2-40B4-BE49-F238E27FC236}">
                <a16:creationId xmlns:a16="http://schemas.microsoft.com/office/drawing/2014/main" id="{4B3FEE26-9AB6-4D29-91BF-95D538109CBA}"/>
              </a:ext>
            </a:extLst>
          </p:cNvPr>
          <p:cNvSpPr>
            <a:spLocks noGrp="1"/>
          </p:cNvSpPr>
          <p:nvPr>
            <p:ph idx="1"/>
          </p:nvPr>
        </p:nvSpPr>
        <p:spPr/>
        <p:txBody>
          <a:bodyPr/>
          <a:lstStyle/>
          <a:p>
            <a:r>
              <a:rPr lang="en-US" altLang="en-US" dirty="0"/>
              <a:t>How do you interpret contractual language when the objective intent test only yields “Ambiguous” </a:t>
            </a:r>
            <a:r>
              <a:rPr lang="en-US" altLang="en-US" sz="4000" b="1" dirty="0"/>
              <a:t>and</a:t>
            </a:r>
            <a:r>
              <a:rPr lang="en-US" altLang="en-US" b="1" dirty="0"/>
              <a:t> </a:t>
            </a:r>
            <a:r>
              <a:rPr lang="en-US" altLang="en-US" dirty="0"/>
              <a:t>you have no misunderstanding?</a:t>
            </a:r>
          </a:p>
          <a:p>
            <a:r>
              <a:rPr lang="en-US" altLang="en-US" i="1" dirty="0"/>
              <a:t>Spaulding</a:t>
            </a:r>
            <a:r>
              <a:rPr lang="en-US" altLang="en-US" dirty="0"/>
              <a:t> uses the hypothetical intent test.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5CD89DE-D9A8-40C3-9512-70C777C15482}"/>
              </a:ext>
            </a:extLst>
          </p:cNvPr>
          <p:cNvSpPr/>
          <p:nvPr/>
        </p:nvSpPr>
        <p:spPr>
          <a:xfrm>
            <a:off x="304800" y="990600"/>
            <a:ext cx="8458200" cy="33385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2" name="Rectangle 4">
            <a:extLst>
              <a:ext uri="{FF2B5EF4-FFF2-40B4-BE49-F238E27FC236}">
                <a16:creationId xmlns:a16="http://schemas.microsoft.com/office/drawing/2014/main" id="{C041E8F3-3328-4497-B7FD-66CD79CECBA3}"/>
              </a:ext>
            </a:extLst>
          </p:cNvPr>
          <p:cNvSpPr>
            <a:spLocks noChangeArrowheads="1"/>
          </p:cNvSpPr>
          <p:nvPr/>
        </p:nvSpPr>
        <p:spPr bwMode="auto">
          <a:xfrm>
            <a:off x="1829578" y="721672"/>
            <a:ext cx="54102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dirty="0"/>
              <a:t>Do you have ambiguity without misunderstanding?</a:t>
            </a:r>
          </a:p>
        </p:txBody>
      </p:sp>
      <p:sp>
        <p:nvSpPr>
          <p:cNvPr id="2053" name="Line 5">
            <a:extLst>
              <a:ext uri="{FF2B5EF4-FFF2-40B4-BE49-F238E27FC236}">
                <a16:creationId xmlns:a16="http://schemas.microsoft.com/office/drawing/2014/main" id="{B8CCC922-B470-4FEF-9A0F-EEA39D5F3F66}"/>
              </a:ext>
            </a:extLst>
          </p:cNvPr>
          <p:cNvSpPr>
            <a:spLocks noChangeShapeType="1"/>
          </p:cNvSpPr>
          <p:nvPr/>
        </p:nvSpPr>
        <p:spPr bwMode="auto">
          <a:xfrm flipH="1">
            <a:off x="3581400" y="1600200"/>
            <a:ext cx="685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4" name="Line 6">
            <a:extLst>
              <a:ext uri="{FF2B5EF4-FFF2-40B4-BE49-F238E27FC236}">
                <a16:creationId xmlns:a16="http://schemas.microsoft.com/office/drawing/2014/main" id="{9A4E8787-DAAA-438E-A503-2A8E7EC0CAF9}"/>
              </a:ext>
            </a:extLst>
          </p:cNvPr>
          <p:cNvSpPr>
            <a:spLocks noChangeShapeType="1"/>
          </p:cNvSpPr>
          <p:nvPr/>
        </p:nvSpPr>
        <p:spPr bwMode="auto">
          <a:xfrm>
            <a:off x="4343400" y="1600200"/>
            <a:ext cx="8382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5" name="Text Box 7">
            <a:extLst>
              <a:ext uri="{FF2B5EF4-FFF2-40B4-BE49-F238E27FC236}">
                <a16:creationId xmlns:a16="http://schemas.microsoft.com/office/drawing/2014/main" id="{39C1265D-DDF7-4300-B7A8-C05934391DF3}"/>
              </a:ext>
            </a:extLst>
          </p:cNvPr>
          <p:cNvSpPr txBox="1">
            <a:spLocks noChangeArrowheads="1"/>
          </p:cNvSpPr>
          <p:nvPr/>
        </p:nvSpPr>
        <p:spPr bwMode="auto">
          <a:xfrm>
            <a:off x="3352800" y="16002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Yes</a:t>
            </a:r>
          </a:p>
        </p:txBody>
      </p:sp>
      <p:sp>
        <p:nvSpPr>
          <p:cNvPr id="2056" name="Text Box 8">
            <a:extLst>
              <a:ext uri="{FF2B5EF4-FFF2-40B4-BE49-F238E27FC236}">
                <a16:creationId xmlns:a16="http://schemas.microsoft.com/office/drawing/2014/main" id="{0A015C9B-3896-4F54-BB3C-4383C101455F}"/>
              </a:ext>
            </a:extLst>
          </p:cNvPr>
          <p:cNvSpPr txBox="1">
            <a:spLocks noChangeArrowheads="1"/>
          </p:cNvSpPr>
          <p:nvPr/>
        </p:nvSpPr>
        <p:spPr bwMode="auto">
          <a:xfrm>
            <a:off x="4724400" y="15240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a:t>
            </a:r>
          </a:p>
        </p:txBody>
      </p:sp>
      <p:sp>
        <p:nvSpPr>
          <p:cNvPr id="2057" name="Text Box 9">
            <a:extLst>
              <a:ext uri="{FF2B5EF4-FFF2-40B4-BE49-F238E27FC236}">
                <a16:creationId xmlns:a16="http://schemas.microsoft.com/office/drawing/2014/main" id="{80D83814-376F-41AC-99B6-99BA93B4FB91}"/>
              </a:ext>
            </a:extLst>
          </p:cNvPr>
          <p:cNvSpPr txBox="1">
            <a:spLocks noChangeArrowheads="1"/>
          </p:cNvSpPr>
          <p:nvPr/>
        </p:nvSpPr>
        <p:spPr bwMode="auto">
          <a:xfrm>
            <a:off x="4953000" y="2133600"/>
            <a:ext cx="419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Do not use the hypothetical intent test</a:t>
            </a:r>
          </a:p>
        </p:txBody>
      </p:sp>
      <p:sp>
        <p:nvSpPr>
          <p:cNvPr id="2058" name="Text Box 10">
            <a:extLst>
              <a:ext uri="{FF2B5EF4-FFF2-40B4-BE49-F238E27FC236}">
                <a16:creationId xmlns:a16="http://schemas.microsoft.com/office/drawing/2014/main" id="{C6B5F672-0486-4850-B66A-315AB7CDA936}"/>
              </a:ext>
            </a:extLst>
          </p:cNvPr>
          <p:cNvSpPr txBox="1">
            <a:spLocks noChangeArrowheads="1"/>
          </p:cNvSpPr>
          <p:nvPr/>
        </p:nvSpPr>
        <p:spPr bwMode="auto">
          <a:xfrm>
            <a:off x="0" y="2133600"/>
            <a:ext cx="472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Determine the main purpose of the contract</a:t>
            </a:r>
          </a:p>
        </p:txBody>
      </p:sp>
      <p:sp>
        <p:nvSpPr>
          <p:cNvPr id="2059" name="Line 11">
            <a:extLst>
              <a:ext uri="{FF2B5EF4-FFF2-40B4-BE49-F238E27FC236}">
                <a16:creationId xmlns:a16="http://schemas.microsoft.com/office/drawing/2014/main" id="{3B581FA5-442F-4F93-9E78-F89C84975441}"/>
              </a:ext>
            </a:extLst>
          </p:cNvPr>
          <p:cNvSpPr>
            <a:spLocks noChangeShapeType="1"/>
          </p:cNvSpPr>
          <p:nvPr/>
        </p:nvSpPr>
        <p:spPr bwMode="auto">
          <a:xfrm>
            <a:off x="2209800" y="2438400"/>
            <a:ext cx="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0" name="Text Box 12">
            <a:extLst>
              <a:ext uri="{FF2B5EF4-FFF2-40B4-BE49-F238E27FC236}">
                <a16:creationId xmlns:a16="http://schemas.microsoft.com/office/drawing/2014/main" id="{A0B602D8-16AD-49A6-A03C-6F8534990771}"/>
              </a:ext>
            </a:extLst>
          </p:cNvPr>
          <p:cNvSpPr txBox="1">
            <a:spLocks noChangeArrowheads="1"/>
          </p:cNvSpPr>
          <p:nvPr/>
        </p:nvSpPr>
        <p:spPr bwMode="auto">
          <a:xfrm>
            <a:off x="304800" y="3124200"/>
            <a:ext cx="4343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Given that purpose, would reasonable parties agree that P is obligated to do X?</a:t>
            </a:r>
          </a:p>
        </p:txBody>
      </p:sp>
      <p:sp>
        <p:nvSpPr>
          <p:cNvPr id="2061" name="Line 13">
            <a:extLst>
              <a:ext uri="{FF2B5EF4-FFF2-40B4-BE49-F238E27FC236}">
                <a16:creationId xmlns:a16="http://schemas.microsoft.com/office/drawing/2014/main" id="{F6522022-1AAD-4A55-B9A9-0B88AABB9E96}"/>
              </a:ext>
            </a:extLst>
          </p:cNvPr>
          <p:cNvSpPr>
            <a:spLocks noChangeShapeType="1"/>
          </p:cNvSpPr>
          <p:nvPr/>
        </p:nvSpPr>
        <p:spPr bwMode="auto">
          <a:xfrm flipH="1">
            <a:off x="1524000" y="3962400"/>
            <a:ext cx="685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2" name="Line 14">
            <a:extLst>
              <a:ext uri="{FF2B5EF4-FFF2-40B4-BE49-F238E27FC236}">
                <a16:creationId xmlns:a16="http://schemas.microsoft.com/office/drawing/2014/main" id="{D4701C53-2FC3-4F1F-A9A9-9FE0067D101F}"/>
              </a:ext>
            </a:extLst>
          </p:cNvPr>
          <p:cNvSpPr>
            <a:spLocks noChangeShapeType="1"/>
          </p:cNvSpPr>
          <p:nvPr/>
        </p:nvSpPr>
        <p:spPr bwMode="auto">
          <a:xfrm>
            <a:off x="2286000" y="3962400"/>
            <a:ext cx="8382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3" name="Text Box 15">
            <a:extLst>
              <a:ext uri="{FF2B5EF4-FFF2-40B4-BE49-F238E27FC236}">
                <a16:creationId xmlns:a16="http://schemas.microsoft.com/office/drawing/2014/main" id="{FD883BDA-F8AF-444B-B278-2C83D2C9E15B}"/>
              </a:ext>
            </a:extLst>
          </p:cNvPr>
          <p:cNvSpPr txBox="1">
            <a:spLocks noChangeArrowheads="1"/>
          </p:cNvSpPr>
          <p:nvPr/>
        </p:nvSpPr>
        <p:spPr bwMode="auto">
          <a:xfrm>
            <a:off x="1295400" y="39624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Yes</a:t>
            </a:r>
          </a:p>
        </p:txBody>
      </p:sp>
      <p:sp>
        <p:nvSpPr>
          <p:cNvPr id="2064" name="Text Box 16">
            <a:extLst>
              <a:ext uri="{FF2B5EF4-FFF2-40B4-BE49-F238E27FC236}">
                <a16:creationId xmlns:a16="http://schemas.microsoft.com/office/drawing/2014/main" id="{A79B36F8-AB84-4F51-9BD8-79F5AEA85DDB}"/>
              </a:ext>
            </a:extLst>
          </p:cNvPr>
          <p:cNvSpPr txBox="1">
            <a:spLocks noChangeArrowheads="1"/>
          </p:cNvSpPr>
          <p:nvPr/>
        </p:nvSpPr>
        <p:spPr bwMode="auto">
          <a:xfrm>
            <a:off x="2667000" y="38862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a:t>
            </a:r>
          </a:p>
        </p:txBody>
      </p:sp>
      <p:sp>
        <p:nvSpPr>
          <p:cNvPr id="2065" name="Text Box 17">
            <a:extLst>
              <a:ext uri="{FF2B5EF4-FFF2-40B4-BE49-F238E27FC236}">
                <a16:creationId xmlns:a16="http://schemas.microsoft.com/office/drawing/2014/main" id="{ECF170D6-35A3-4FE0-A68A-095F7581CBC3}"/>
              </a:ext>
            </a:extLst>
          </p:cNvPr>
          <p:cNvSpPr txBox="1">
            <a:spLocks noChangeArrowheads="1"/>
          </p:cNvSpPr>
          <p:nvPr/>
        </p:nvSpPr>
        <p:spPr bwMode="auto">
          <a:xfrm>
            <a:off x="381000" y="4419600"/>
            <a:ext cx="1600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P is obligated to do X</a:t>
            </a:r>
          </a:p>
        </p:txBody>
      </p:sp>
      <p:sp>
        <p:nvSpPr>
          <p:cNvPr id="2066" name="Text Box 18">
            <a:extLst>
              <a:ext uri="{FF2B5EF4-FFF2-40B4-BE49-F238E27FC236}">
                <a16:creationId xmlns:a16="http://schemas.microsoft.com/office/drawing/2014/main" id="{837D36C3-6AF9-4479-BDF0-3F0DE9B131BA}"/>
              </a:ext>
            </a:extLst>
          </p:cNvPr>
          <p:cNvSpPr txBox="1">
            <a:spLocks noChangeArrowheads="1"/>
          </p:cNvSpPr>
          <p:nvPr/>
        </p:nvSpPr>
        <p:spPr bwMode="auto">
          <a:xfrm>
            <a:off x="2286000" y="4495800"/>
            <a:ext cx="1981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P is not obligated to do X</a:t>
            </a:r>
          </a:p>
        </p:txBody>
      </p:sp>
      <p:sp>
        <p:nvSpPr>
          <p:cNvPr id="2067" name="Line 19">
            <a:extLst>
              <a:ext uri="{FF2B5EF4-FFF2-40B4-BE49-F238E27FC236}">
                <a16:creationId xmlns:a16="http://schemas.microsoft.com/office/drawing/2014/main" id="{A3FE9F4A-07D2-470F-9D1B-D09F6029BA1C}"/>
              </a:ext>
            </a:extLst>
          </p:cNvPr>
          <p:cNvSpPr>
            <a:spLocks noChangeShapeType="1"/>
          </p:cNvSpPr>
          <p:nvPr/>
        </p:nvSpPr>
        <p:spPr bwMode="auto">
          <a:xfrm>
            <a:off x="228600" y="457200"/>
            <a:ext cx="8610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8" name="Text Box 20">
            <a:extLst>
              <a:ext uri="{FF2B5EF4-FFF2-40B4-BE49-F238E27FC236}">
                <a16:creationId xmlns:a16="http://schemas.microsoft.com/office/drawing/2014/main" id="{F48C57A7-1C2C-4847-834F-E1695DF14DA7}"/>
              </a:ext>
            </a:extLst>
          </p:cNvPr>
          <p:cNvSpPr txBox="1">
            <a:spLocks noChangeArrowheads="1"/>
          </p:cNvSpPr>
          <p:nvPr/>
        </p:nvSpPr>
        <p:spPr bwMode="auto">
          <a:xfrm>
            <a:off x="3276600" y="0"/>
            <a:ext cx="2362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Hypothetical Intent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0E842-6622-46D2-8CE7-55625710DC4F}"/>
              </a:ext>
            </a:extLst>
          </p:cNvPr>
          <p:cNvSpPr>
            <a:spLocks noGrp="1"/>
          </p:cNvSpPr>
          <p:nvPr>
            <p:ph type="title"/>
          </p:nvPr>
        </p:nvSpPr>
        <p:spPr/>
        <p:txBody>
          <a:bodyPr/>
          <a:lstStyle/>
          <a:p>
            <a:r>
              <a:rPr lang="en-US" dirty="0"/>
              <a:t>Commentary</a:t>
            </a:r>
          </a:p>
        </p:txBody>
      </p:sp>
      <p:sp>
        <p:nvSpPr>
          <p:cNvPr id="3" name="Content Placeholder 2">
            <a:extLst>
              <a:ext uri="{FF2B5EF4-FFF2-40B4-BE49-F238E27FC236}">
                <a16:creationId xmlns:a16="http://schemas.microsoft.com/office/drawing/2014/main" id="{7DEE7B7B-C6D7-4A24-A6D5-9E535C7E14A0}"/>
              </a:ext>
            </a:extLst>
          </p:cNvPr>
          <p:cNvSpPr>
            <a:spLocks noGrp="1"/>
          </p:cNvSpPr>
          <p:nvPr>
            <p:ph idx="1"/>
          </p:nvPr>
        </p:nvSpPr>
        <p:spPr/>
        <p:txBody>
          <a:bodyPr/>
          <a:lstStyle/>
          <a:p>
            <a:r>
              <a:rPr lang="en-US" sz="3200" dirty="0">
                <a:latin typeface="Verdana" panose="020B0604030504040204" pitchFamily="34" charset="0"/>
                <a:ea typeface="Times New Roman" panose="02020603050405020304" pitchFamily="18" charset="0"/>
                <a:cs typeface="Verdana" panose="020B0604030504040204" pitchFamily="34" charset="0"/>
              </a:rPr>
              <a:t>T</a:t>
            </a:r>
            <a:r>
              <a:rPr lang="en-US" sz="3200" dirty="0">
                <a:effectLst/>
                <a:latin typeface="Verdana" panose="020B0604030504040204" pitchFamily="34" charset="0"/>
                <a:ea typeface="Times New Roman" panose="02020603050405020304" pitchFamily="18" charset="0"/>
                <a:cs typeface="Verdana" panose="020B0604030504040204" pitchFamily="34" charset="0"/>
              </a:rPr>
              <a:t>he court not really reconstructing what would have happened George and Ruth had raised the issue of the army. How could court know that? </a:t>
            </a:r>
          </a:p>
          <a:p>
            <a:r>
              <a:rPr lang="en-US" sz="3200" dirty="0">
                <a:latin typeface="Verdana" panose="020B0604030504040204" pitchFamily="34" charset="0"/>
                <a:ea typeface="Times New Roman" panose="02020603050405020304" pitchFamily="18" charset="0"/>
                <a:cs typeface="Verdana" panose="020B0604030504040204" pitchFamily="34" charset="0"/>
              </a:rPr>
              <a:t>It is really </a:t>
            </a:r>
            <a:r>
              <a:rPr lang="en-US" sz="3200" dirty="0">
                <a:effectLst/>
                <a:latin typeface="Verdana" panose="020B0604030504040204" pitchFamily="34" charset="0"/>
                <a:ea typeface="Times New Roman" panose="02020603050405020304" pitchFamily="18" charset="0"/>
                <a:cs typeface="Verdana" panose="020B0604030504040204" pitchFamily="34" charset="0"/>
              </a:rPr>
              <a:t>asking what would be reasonable given what appears to be overall aim.  </a:t>
            </a:r>
          </a:p>
          <a:p>
            <a:r>
              <a:rPr lang="en-US" sz="3200" dirty="0">
                <a:latin typeface="Verdana" panose="020B0604030504040204" pitchFamily="34" charset="0"/>
                <a:ea typeface="Times New Roman" panose="02020603050405020304" pitchFamily="18" charset="0"/>
                <a:cs typeface="Verdana" panose="020B0604030504040204" pitchFamily="34" charset="0"/>
              </a:rPr>
              <a:t>It substitutes </a:t>
            </a:r>
            <a:r>
              <a:rPr lang="en-US" sz="3200" dirty="0">
                <a:effectLst/>
                <a:latin typeface="Verdana" panose="020B0604030504040204" pitchFamily="34" charset="0"/>
                <a:ea typeface="Times New Roman" panose="02020603050405020304" pitchFamily="18" charset="0"/>
                <a:cs typeface="Verdana" panose="020B0604030504040204" pitchFamily="34" charset="0"/>
              </a:rPr>
              <a:t>it's judgment for the parties’.</a:t>
            </a:r>
            <a:endParaRPr lang="en-US" dirty="0"/>
          </a:p>
          <a:p>
            <a:endParaRPr lang="en-US" dirty="0"/>
          </a:p>
        </p:txBody>
      </p:sp>
    </p:spTree>
    <p:extLst>
      <p:ext uri="{BB962C8B-B14F-4D97-AF65-F5344CB8AC3E}">
        <p14:creationId xmlns:p14="http://schemas.microsoft.com/office/powerpoint/2010/main" val="3419006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3640DAB-4E8A-4F95-BAAC-026B3B25A7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96" y="0"/>
            <a:ext cx="9144000" cy="6858000"/>
          </a:xfrm>
          <a:prstGeom prst="rect">
            <a:avLst/>
          </a:prstGeom>
        </p:spPr>
      </p:pic>
      <p:sp>
        <p:nvSpPr>
          <p:cNvPr id="2" name="TextBox 1">
            <a:extLst>
              <a:ext uri="{FF2B5EF4-FFF2-40B4-BE49-F238E27FC236}">
                <a16:creationId xmlns:a16="http://schemas.microsoft.com/office/drawing/2014/main" id="{E6315D6B-5548-472B-A6D1-CBEF8D2A0017}"/>
              </a:ext>
            </a:extLst>
          </p:cNvPr>
          <p:cNvSpPr txBox="1"/>
          <p:nvPr/>
        </p:nvSpPr>
        <p:spPr>
          <a:xfrm>
            <a:off x="5715000" y="1447800"/>
            <a:ext cx="5791200" cy="1384995"/>
          </a:xfrm>
          <a:prstGeom prst="rect">
            <a:avLst/>
          </a:prstGeom>
          <a:noFill/>
        </p:spPr>
        <p:txBody>
          <a:bodyPr wrap="square" rtlCol="0">
            <a:spAutoFit/>
          </a:bodyPr>
          <a:lstStyle/>
          <a:p>
            <a:r>
              <a:rPr lang="en-US" sz="2800" dirty="0">
                <a:latin typeface="Bahnschrift Light Condensed" panose="020B0502040204020203" pitchFamily="34" charset="0"/>
              </a:rPr>
              <a:t>Need </a:t>
            </a:r>
            <a:r>
              <a:rPr lang="en-US" sz="2800" b="1" dirty="0">
                <a:latin typeface="Bahnschrift Light Condensed" panose="020B0502040204020203" pitchFamily="34" charset="0"/>
              </a:rPr>
              <a:t>both:</a:t>
            </a:r>
          </a:p>
          <a:p>
            <a:r>
              <a:rPr lang="en-US" sz="2800" dirty="0">
                <a:latin typeface="Bahnschrift Light Condensed" panose="020B0502040204020203" pitchFamily="34" charset="0"/>
              </a:rPr>
              <a:t>Ambiguity </a:t>
            </a:r>
            <a:r>
              <a:rPr lang="en-US" sz="2800" b="1" dirty="0">
                <a:latin typeface="Bahnschrift Light Condensed" panose="020B0502040204020203" pitchFamily="34" charset="0"/>
              </a:rPr>
              <a:t>and </a:t>
            </a:r>
            <a:r>
              <a:rPr lang="en-US" sz="2800" b="1" dirty="0">
                <a:solidFill>
                  <a:srgbClr val="FF0000"/>
                </a:solidFill>
                <a:latin typeface="Bahnschrift Light Condensed" panose="020B0502040204020203" pitchFamily="34" charset="0"/>
              </a:rPr>
              <a:t>no</a:t>
            </a:r>
          </a:p>
          <a:p>
            <a:r>
              <a:rPr lang="en-US" sz="2800" dirty="0">
                <a:latin typeface="Bahnschrift Light Condensed" panose="020B0502040204020203" pitchFamily="34" charset="0"/>
              </a:rPr>
              <a:t>Misunderstanding</a:t>
            </a:r>
          </a:p>
        </p:txBody>
      </p:sp>
      <p:cxnSp>
        <p:nvCxnSpPr>
          <p:cNvPr id="12" name="Connector: Elbow 11">
            <a:extLst>
              <a:ext uri="{FF2B5EF4-FFF2-40B4-BE49-F238E27FC236}">
                <a16:creationId xmlns:a16="http://schemas.microsoft.com/office/drawing/2014/main" id="{D43A2D41-02D1-4F19-92ED-748DDDF4F2C2}"/>
              </a:ext>
            </a:extLst>
          </p:cNvPr>
          <p:cNvCxnSpPr/>
          <p:nvPr/>
        </p:nvCxnSpPr>
        <p:spPr>
          <a:xfrm rot="10800000" flipV="1">
            <a:off x="5638800" y="2832794"/>
            <a:ext cx="2133600" cy="215205"/>
          </a:xfrm>
          <a:prstGeom prst="bentConnector3">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658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2EEC6-E780-4545-AF64-22678FC58024}"/>
              </a:ext>
            </a:extLst>
          </p:cNvPr>
          <p:cNvSpPr>
            <a:spLocks noGrp="1"/>
          </p:cNvSpPr>
          <p:nvPr>
            <p:ph type="title"/>
          </p:nvPr>
        </p:nvSpPr>
        <p:spPr/>
        <p:txBody>
          <a:bodyPr/>
          <a:lstStyle/>
          <a:p>
            <a:r>
              <a:rPr lang="en-US" dirty="0"/>
              <a:t>Compare </a:t>
            </a:r>
            <a:r>
              <a:rPr lang="en-US" i="1" dirty="0" err="1"/>
              <a:t>Frigalament</a:t>
            </a:r>
            <a:endParaRPr lang="en-US" i="1" dirty="0"/>
          </a:p>
        </p:txBody>
      </p:sp>
      <p:sp>
        <p:nvSpPr>
          <p:cNvPr id="3" name="Content Placeholder 2">
            <a:extLst>
              <a:ext uri="{FF2B5EF4-FFF2-40B4-BE49-F238E27FC236}">
                <a16:creationId xmlns:a16="http://schemas.microsoft.com/office/drawing/2014/main" id="{80943CE2-DADD-42A4-88C9-8FEACBB9BCEB}"/>
              </a:ext>
            </a:extLst>
          </p:cNvPr>
          <p:cNvSpPr>
            <a:spLocks noGrp="1"/>
          </p:cNvSpPr>
          <p:nvPr>
            <p:ph idx="1"/>
          </p:nvPr>
        </p:nvSpPr>
        <p:spPr/>
        <p:txBody>
          <a:bodyPr/>
          <a:lstStyle/>
          <a:p>
            <a:pPr marL="0" marR="0">
              <a:spcBef>
                <a:spcPts val="0"/>
              </a:spcBef>
              <a:spcAft>
                <a:spcPts val="0"/>
              </a:spcAft>
            </a:pPr>
            <a:r>
              <a:rPr lang="en-US" sz="1800" dirty="0" err="1">
                <a:solidFill>
                  <a:srgbClr val="000000"/>
                </a:solidFill>
                <a:effectLst/>
                <a:latin typeface="Verdana" panose="020B0604030504040204" pitchFamily="34" charset="0"/>
                <a:ea typeface="Times New Roman" panose="02020603050405020304" pitchFamily="18" charset="0"/>
                <a:cs typeface="Arial" panose="020B0604020202020204" pitchFamily="34" charset="0"/>
              </a:rPr>
              <a:t>Frigaliment</a:t>
            </a:r>
            <a:r>
              <a:rPr lang="en-US" sz="1800"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 a Swiss company, orders “chickens” from B.N.S, a US company.  The contract does not specify whether the chickens are to be young, tender, expensive fryers, or old, tough, cheap boilers. </a:t>
            </a:r>
            <a:r>
              <a:rPr lang="en-US" sz="1800" dirty="0" err="1">
                <a:solidFill>
                  <a:srgbClr val="000000"/>
                </a:solidFill>
                <a:effectLst/>
                <a:latin typeface="Verdana" panose="020B0604030504040204" pitchFamily="34" charset="0"/>
                <a:ea typeface="Times New Roman" panose="02020603050405020304" pitchFamily="18" charset="0"/>
                <a:cs typeface="Arial" panose="020B0604020202020204" pitchFamily="34" charset="0"/>
              </a:rPr>
              <a:t>Frigaliment</a:t>
            </a:r>
            <a:r>
              <a:rPr lang="en-US" sz="1800"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 intends to order fryers, but the price quoted is the price for boilers. Neither side discusses the issue.  </a:t>
            </a:r>
            <a:r>
              <a:rPr lang="en-US" sz="1800" dirty="0" err="1">
                <a:solidFill>
                  <a:srgbClr val="000000"/>
                </a:solidFill>
                <a:effectLst/>
                <a:latin typeface="Verdana" panose="020B0604030504040204" pitchFamily="34" charset="0"/>
                <a:ea typeface="Times New Roman" panose="02020603050405020304" pitchFamily="18" charset="0"/>
                <a:cs typeface="Arial" panose="020B0604020202020204" pitchFamily="34" charset="0"/>
              </a:rPr>
              <a:t>Frigaliment</a:t>
            </a:r>
            <a:r>
              <a:rPr lang="en-US" sz="1800"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 is new to the chicken business.  There is no relevant trade usage as to the term, “Chicken.”  Chickens R Us ships boilers; </a:t>
            </a:r>
            <a:r>
              <a:rPr lang="en-US" sz="1800" dirty="0" err="1">
                <a:solidFill>
                  <a:srgbClr val="000000"/>
                </a:solidFill>
                <a:effectLst/>
                <a:latin typeface="Verdana" panose="020B0604030504040204" pitchFamily="34" charset="0"/>
                <a:ea typeface="Times New Roman" panose="02020603050405020304" pitchFamily="18" charset="0"/>
                <a:cs typeface="Arial" panose="020B0604020202020204" pitchFamily="34" charset="0"/>
              </a:rPr>
              <a:t>Frigaliment</a:t>
            </a:r>
            <a:r>
              <a:rPr lang="en-US" sz="1800"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 refuses to accept delivery. Who breached?</a:t>
            </a:r>
            <a:endParaRPr lang="en-US" sz="18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1800"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Issue</a:t>
            </a:r>
            <a:r>
              <a:rPr lang="en-US" sz="1800"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 When Chickens R Us said they would ship “chickens” did they promise to send fryers?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Rule</a:t>
            </a:r>
            <a:r>
              <a:rPr lang="en-US" sz="1800"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 The words “ . . .chicken. . “ are a promise to send fryers if a reasonable person would so interpret them.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Analysis</a:t>
            </a:r>
            <a:r>
              <a:rPr lang="en-US" sz="1800" dirty="0">
                <a:solidFill>
                  <a:srgbClr val="000000"/>
                </a:solidFill>
                <a:effectLst/>
                <a:latin typeface="Verdana" panose="020B0604030504040204" pitchFamily="34" charset="0"/>
                <a:ea typeface="Times New Roman" panose="02020603050405020304" pitchFamily="18" charset="0"/>
                <a:cs typeface="Arial" panose="020B0604020202020204" pitchFamily="34" charset="0"/>
              </a:rPr>
              <a:t>: Would a reasonable person interpret the words “ . . .chicken. . “ as a promise to send fryers?</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532561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87ADC-1BD1-4388-9C9B-C2DEA6A62F78}"/>
              </a:ext>
            </a:extLst>
          </p:cNvPr>
          <p:cNvSpPr>
            <a:spLocks noGrp="1"/>
          </p:cNvSpPr>
          <p:nvPr>
            <p:ph type="title"/>
          </p:nvPr>
        </p:nvSpPr>
        <p:spPr/>
        <p:txBody>
          <a:bodyPr/>
          <a:lstStyle/>
          <a:p>
            <a:r>
              <a:rPr lang="en-US" sz="4000" i="0" dirty="0" err="1">
                <a:solidFill>
                  <a:srgbClr val="1A1A1A"/>
                </a:solidFill>
                <a:effectLst/>
              </a:rPr>
              <a:t>Frigaliment</a:t>
            </a:r>
            <a:r>
              <a:rPr lang="en-US" sz="4000" i="0" dirty="0">
                <a:solidFill>
                  <a:srgbClr val="1A1A1A"/>
                </a:solidFill>
                <a:effectLst/>
              </a:rPr>
              <a:t> v. B.N.S. International Sales</a:t>
            </a:r>
            <a:br>
              <a:rPr lang="en-US" sz="4000" i="0" dirty="0">
                <a:solidFill>
                  <a:srgbClr val="1A1A1A"/>
                </a:solidFill>
                <a:effectLst/>
              </a:rPr>
            </a:br>
            <a:r>
              <a:rPr lang="en-US" sz="2400" i="0" dirty="0">
                <a:solidFill>
                  <a:srgbClr val="1A1A1A"/>
                </a:solidFill>
                <a:effectLst/>
              </a:rPr>
              <a:t>190 F. Supp. 116 (S.D.N.Y. 1960)</a:t>
            </a:r>
            <a:br>
              <a:rPr lang="en-US" sz="2400" i="0" dirty="0">
                <a:solidFill>
                  <a:srgbClr val="1A1A1A"/>
                </a:solidFill>
                <a:effectLst/>
              </a:rPr>
            </a:br>
            <a:br>
              <a:rPr lang="en-US" b="1" i="0" dirty="0">
                <a:solidFill>
                  <a:srgbClr val="1A1A1A"/>
                </a:solidFill>
                <a:effectLst/>
                <a:latin typeface="Open Sans" panose="020B0606030504020204" pitchFamily="34" charset="0"/>
              </a:rPr>
            </a:br>
            <a:endParaRPr lang="en-US" dirty="0"/>
          </a:p>
        </p:txBody>
      </p:sp>
      <p:sp>
        <p:nvSpPr>
          <p:cNvPr id="3" name="Content Placeholder 2">
            <a:extLst>
              <a:ext uri="{FF2B5EF4-FFF2-40B4-BE49-F238E27FC236}">
                <a16:creationId xmlns:a16="http://schemas.microsoft.com/office/drawing/2014/main" id="{9662B664-2F05-4A4A-A82C-56670368BB17}"/>
              </a:ext>
            </a:extLst>
          </p:cNvPr>
          <p:cNvSpPr>
            <a:spLocks noGrp="1"/>
          </p:cNvSpPr>
          <p:nvPr>
            <p:ph idx="1"/>
          </p:nvPr>
        </p:nvSpPr>
        <p:spPr/>
        <p:txBody>
          <a:bodyPr/>
          <a:lstStyle/>
          <a:p>
            <a:r>
              <a:rPr lang="en-US" sz="2400" dirty="0"/>
              <a:t>Judge Friendly’ decision:</a:t>
            </a:r>
          </a:p>
          <a:p>
            <a:r>
              <a:rPr lang="en-US" sz="1800" b="0" i="0" dirty="0">
                <a:solidFill>
                  <a:srgbClr val="000000"/>
                </a:solidFill>
                <a:effectLst/>
              </a:rPr>
              <a:t>“When all the evidence is reviewed, it is clear that defendant believed it could comply with the contracts by delivering stewing chicken in the 2½-3 lbs. size. Defendant's subjective intent would not be significant if this did not coincide with an objective meaning of "chicken." Here it did coincide with one of the dictionary meanings, with the definition in the Department of Agriculture Regulations to which the contract made at least oblique reference, with at least some usage in the trade, with the realities of the market, and with what plaintiff's spokesman had said. Plaintiff asserts it to be equally plain that plaintiff's own subjective intent was to obtain broilers and fryers; the only evidence against this is the material as to market prices and this may not have been sufficiently brought home. In any event it is unnecessary to determine that issue. For plaintiff has the burden of showing that "chicken" was used in the narrower rather than in the broader sense, and this it has not sustained.”</a:t>
            </a:r>
            <a:endParaRPr lang="en-US" sz="1800" dirty="0"/>
          </a:p>
          <a:p>
            <a:endParaRPr lang="en-US" dirty="0"/>
          </a:p>
        </p:txBody>
      </p:sp>
    </p:spTree>
    <p:extLst>
      <p:ext uri="{BB962C8B-B14F-4D97-AF65-F5344CB8AC3E}">
        <p14:creationId xmlns:p14="http://schemas.microsoft.com/office/powerpoint/2010/main" val="666547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Content Placeholder 3">
            <a:extLst>
              <a:ext uri="{FF2B5EF4-FFF2-40B4-BE49-F238E27FC236}">
                <a16:creationId xmlns:a16="http://schemas.microsoft.com/office/drawing/2014/main" id="{C7909026-C8BA-488D-B42A-4FAE1D8F0D58}"/>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11125" y="1822159"/>
            <a:ext cx="2362200" cy="2573338"/>
          </a:xfrm>
        </p:spPr>
      </p:pic>
      <p:pic>
        <p:nvPicPr>
          <p:cNvPr id="6147" name="Content Placeholder 3">
            <a:extLst>
              <a:ext uri="{FF2B5EF4-FFF2-40B4-BE49-F238E27FC236}">
                <a16:creationId xmlns:a16="http://schemas.microsoft.com/office/drawing/2014/main" id="{32D29B39-B049-4DC7-8E95-03FA31C2801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903667" y="1822159"/>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itle 1">
            <a:extLst>
              <a:ext uri="{FF2B5EF4-FFF2-40B4-BE49-F238E27FC236}">
                <a16:creationId xmlns:a16="http://schemas.microsoft.com/office/drawing/2014/main" id="{A4F5ED17-12F7-4BAA-9AF3-59E6A4E0399E}"/>
              </a:ext>
            </a:extLst>
          </p:cNvPr>
          <p:cNvSpPr>
            <a:spLocks noGrp="1"/>
          </p:cNvSpPr>
          <p:nvPr>
            <p:ph type="title"/>
          </p:nvPr>
        </p:nvSpPr>
        <p:spPr/>
        <p:txBody>
          <a:bodyPr/>
          <a:lstStyle/>
          <a:p>
            <a:r>
              <a:rPr lang="en-US" altLang="en-US" b="1" dirty="0"/>
              <a:t>No</a:t>
            </a:r>
            <a:r>
              <a:rPr lang="en-US" altLang="en-US" dirty="0"/>
              <a:t> Ambiguity, </a:t>
            </a:r>
            <a:r>
              <a:rPr lang="en-US" altLang="en-US" b="1" dirty="0"/>
              <a:t>No</a:t>
            </a:r>
            <a:r>
              <a:rPr lang="en-US" altLang="en-US" dirty="0"/>
              <a:t> Misunderstanding</a:t>
            </a:r>
          </a:p>
        </p:txBody>
      </p:sp>
      <p:sp>
        <p:nvSpPr>
          <p:cNvPr id="5" name="Oval 4">
            <a:extLst>
              <a:ext uri="{FF2B5EF4-FFF2-40B4-BE49-F238E27FC236}">
                <a16:creationId xmlns:a16="http://schemas.microsoft.com/office/drawing/2014/main" id="{C7E2E975-7992-4A36-9C55-8EEFE258B1C2}"/>
              </a:ext>
            </a:extLst>
          </p:cNvPr>
          <p:cNvSpPr/>
          <p:nvPr/>
        </p:nvSpPr>
        <p:spPr>
          <a:xfrm>
            <a:off x="620713"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6" name="Oval 5">
            <a:extLst>
              <a:ext uri="{FF2B5EF4-FFF2-40B4-BE49-F238E27FC236}">
                <a16:creationId xmlns:a16="http://schemas.microsoft.com/office/drawing/2014/main" id="{FC4E0412-54F0-49C1-8A69-A16BF1BFC5BF}"/>
              </a:ext>
            </a:extLst>
          </p:cNvPr>
          <p:cNvSpPr/>
          <p:nvPr/>
        </p:nvSpPr>
        <p:spPr>
          <a:xfrm>
            <a:off x="10636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a:extLst>
              <a:ext uri="{FF2B5EF4-FFF2-40B4-BE49-F238E27FC236}">
                <a16:creationId xmlns:a16="http://schemas.microsoft.com/office/drawing/2014/main" id="{8C7E099E-7860-4C9B-B048-06462862436F}"/>
              </a:ext>
            </a:extLst>
          </p:cNvPr>
          <p:cNvSpPr/>
          <p:nvPr/>
        </p:nvSpPr>
        <p:spPr>
          <a:xfrm>
            <a:off x="17907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49E3DCFB-85D1-452D-91EA-D59AB55FA61E}"/>
              </a:ext>
            </a:extLst>
          </p:cNvPr>
          <p:cNvSpPr/>
          <p:nvPr/>
        </p:nvSpPr>
        <p:spPr>
          <a:xfrm>
            <a:off x="1328802"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BCC76291-EE3F-445E-8CB0-917B8D1054FD}"/>
              </a:ext>
            </a:extLst>
          </p:cNvPr>
          <p:cNvSpPr/>
          <p:nvPr/>
        </p:nvSpPr>
        <p:spPr>
          <a:xfrm>
            <a:off x="2854325" y="4812459"/>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5" name="Oval 14">
            <a:extLst>
              <a:ext uri="{FF2B5EF4-FFF2-40B4-BE49-F238E27FC236}">
                <a16:creationId xmlns:a16="http://schemas.microsoft.com/office/drawing/2014/main" id="{CCFD263F-97A9-4FA4-A4C0-8A3E9CF2D67D}"/>
              </a:ext>
            </a:extLst>
          </p:cNvPr>
          <p:cNvSpPr/>
          <p:nvPr/>
        </p:nvSpPr>
        <p:spPr>
          <a:xfrm>
            <a:off x="3324404"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Oval 15">
            <a:extLst>
              <a:ext uri="{FF2B5EF4-FFF2-40B4-BE49-F238E27FC236}">
                <a16:creationId xmlns:a16="http://schemas.microsoft.com/office/drawing/2014/main" id="{411BD5EF-A839-4949-AB73-9EEDFE1447CA}"/>
              </a:ext>
            </a:extLst>
          </p:cNvPr>
          <p:cNvSpPr/>
          <p:nvPr/>
        </p:nvSpPr>
        <p:spPr>
          <a:xfrm>
            <a:off x="4051479"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Oval 16">
            <a:extLst>
              <a:ext uri="{FF2B5EF4-FFF2-40B4-BE49-F238E27FC236}">
                <a16:creationId xmlns:a16="http://schemas.microsoft.com/office/drawing/2014/main" id="{80705E4C-A7B3-4D8B-8A0C-4DA8EA1440AA}"/>
              </a:ext>
            </a:extLst>
          </p:cNvPr>
          <p:cNvSpPr/>
          <p:nvPr/>
        </p:nvSpPr>
        <p:spPr>
          <a:xfrm>
            <a:off x="3584754" y="5837238"/>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 name="Picture 2" descr="http://blogs.technet.com/resized-image.ashx/__size/550x0/__key/communityserver-blogs-components-weblogfiles/00-00-00-91-10/2018.StickFigure_5F00_Robe.png">
            <a:extLst>
              <a:ext uri="{FF2B5EF4-FFF2-40B4-BE49-F238E27FC236}">
                <a16:creationId xmlns:a16="http://schemas.microsoft.com/office/drawing/2014/main" id="{0769177D-3C92-4AF1-9597-32872D7B7BC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8515" y="2746554"/>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Content Placeholder 3">
            <a:extLst>
              <a:ext uri="{FF2B5EF4-FFF2-40B4-BE49-F238E27FC236}">
                <a16:creationId xmlns:a16="http://schemas.microsoft.com/office/drawing/2014/main" id="{2981771A-96FE-46F2-B55B-4D3E2363B82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1101645"/>
            <a:ext cx="3688297"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21">
            <a:extLst>
              <a:ext uri="{FF2B5EF4-FFF2-40B4-BE49-F238E27FC236}">
                <a16:creationId xmlns:a16="http://schemas.microsoft.com/office/drawing/2014/main" id="{358113A8-5511-468D-B818-31C614FE3D45}"/>
              </a:ext>
            </a:extLst>
          </p:cNvPr>
          <p:cNvSpPr txBox="1">
            <a:spLocks noChangeArrowheads="1"/>
          </p:cNvSpPr>
          <p:nvPr/>
        </p:nvSpPr>
        <p:spPr bwMode="auto">
          <a:xfrm>
            <a:off x="6522260" y="1696786"/>
            <a:ext cx="253551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Boilers</a:t>
            </a:r>
          </a:p>
        </p:txBody>
      </p:sp>
      <p:sp>
        <p:nvSpPr>
          <p:cNvPr id="19" name="Line Callout 1 20">
            <a:extLst>
              <a:ext uri="{FF2B5EF4-FFF2-40B4-BE49-F238E27FC236}">
                <a16:creationId xmlns:a16="http://schemas.microsoft.com/office/drawing/2014/main" id="{D320B5A2-A9B9-4F67-8FCD-794A32A66068}"/>
              </a:ext>
            </a:extLst>
          </p:cNvPr>
          <p:cNvSpPr/>
          <p:nvPr/>
        </p:nvSpPr>
        <p:spPr>
          <a:xfrm>
            <a:off x="6496585" y="5340270"/>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TextBox 23">
            <a:extLst>
              <a:ext uri="{FF2B5EF4-FFF2-40B4-BE49-F238E27FC236}">
                <a16:creationId xmlns:a16="http://schemas.microsoft.com/office/drawing/2014/main" id="{268C6E0C-B25A-47C4-8FA6-C29183FA4F45}"/>
              </a:ext>
            </a:extLst>
          </p:cNvPr>
          <p:cNvSpPr txBox="1">
            <a:spLocks noChangeArrowheads="1"/>
          </p:cNvSpPr>
          <p:nvPr/>
        </p:nvSpPr>
        <p:spPr bwMode="auto">
          <a:xfrm>
            <a:off x="6605588" y="5486400"/>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The reasonable person.</a:t>
            </a:r>
          </a:p>
        </p:txBody>
      </p:sp>
      <p:sp>
        <p:nvSpPr>
          <p:cNvPr id="2" name="TextBox 1">
            <a:extLst>
              <a:ext uri="{FF2B5EF4-FFF2-40B4-BE49-F238E27FC236}">
                <a16:creationId xmlns:a16="http://schemas.microsoft.com/office/drawing/2014/main" id="{7AB681D4-A5F3-44F7-B920-81416F936730}"/>
              </a:ext>
            </a:extLst>
          </p:cNvPr>
          <p:cNvSpPr txBox="1"/>
          <p:nvPr/>
        </p:nvSpPr>
        <p:spPr>
          <a:xfrm>
            <a:off x="457200" y="6410325"/>
            <a:ext cx="1828800" cy="369332"/>
          </a:xfrm>
          <a:prstGeom prst="rect">
            <a:avLst/>
          </a:prstGeom>
          <a:noFill/>
        </p:spPr>
        <p:txBody>
          <a:bodyPr wrap="square" rtlCol="0">
            <a:spAutoFit/>
          </a:bodyPr>
          <a:lstStyle/>
          <a:p>
            <a:r>
              <a:rPr lang="en-US" dirty="0"/>
              <a:t>Chickens R Us</a:t>
            </a:r>
          </a:p>
        </p:txBody>
      </p:sp>
      <p:sp>
        <p:nvSpPr>
          <p:cNvPr id="21" name="TextBox 20">
            <a:extLst>
              <a:ext uri="{FF2B5EF4-FFF2-40B4-BE49-F238E27FC236}">
                <a16:creationId xmlns:a16="http://schemas.microsoft.com/office/drawing/2014/main" id="{545EFD78-9076-46A2-801B-12006643A668}"/>
              </a:ext>
            </a:extLst>
          </p:cNvPr>
          <p:cNvSpPr txBox="1"/>
          <p:nvPr/>
        </p:nvSpPr>
        <p:spPr>
          <a:xfrm>
            <a:off x="2871431" y="6410325"/>
            <a:ext cx="1828800" cy="369332"/>
          </a:xfrm>
          <a:prstGeom prst="rect">
            <a:avLst/>
          </a:prstGeom>
          <a:noFill/>
        </p:spPr>
        <p:txBody>
          <a:bodyPr wrap="square" rtlCol="0">
            <a:spAutoFit/>
          </a:bodyPr>
          <a:lstStyle/>
          <a:p>
            <a:r>
              <a:rPr lang="en-US" dirty="0"/>
              <a:t>Ace</a:t>
            </a:r>
          </a:p>
        </p:txBody>
      </p:sp>
      <p:sp>
        <p:nvSpPr>
          <p:cNvPr id="7" name="TextBox 6">
            <a:extLst>
              <a:ext uri="{FF2B5EF4-FFF2-40B4-BE49-F238E27FC236}">
                <a16:creationId xmlns:a16="http://schemas.microsoft.com/office/drawing/2014/main" id="{0D82F5D1-935B-4E13-8784-7857259AD923}"/>
              </a:ext>
            </a:extLst>
          </p:cNvPr>
          <p:cNvSpPr txBox="1"/>
          <p:nvPr/>
        </p:nvSpPr>
        <p:spPr>
          <a:xfrm>
            <a:off x="3438704" y="2514600"/>
            <a:ext cx="980896" cy="369332"/>
          </a:xfrm>
          <a:prstGeom prst="rect">
            <a:avLst/>
          </a:prstGeom>
          <a:noFill/>
        </p:spPr>
        <p:txBody>
          <a:bodyPr wrap="square" rtlCol="0">
            <a:spAutoFit/>
          </a:bodyPr>
          <a:lstStyle/>
          <a:p>
            <a:r>
              <a:rPr lang="en-US" dirty="0"/>
              <a:t>Boilers</a:t>
            </a:r>
          </a:p>
        </p:txBody>
      </p:sp>
      <p:sp>
        <p:nvSpPr>
          <p:cNvPr id="23" name="TextBox 22">
            <a:extLst>
              <a:ext uri="{FF2B5EF4-FFF2-40B4-BE49-F238E27FC236}">
                <a16:creationId xmlns:a16="http://schemas.microsoft.com/office/drawing/2014/main" id="{F8A1A12D-CD39-4971-8591-B7E2708781D7}"/>
              </a:ext>
            </a:extLst>
          </p:cNvPr>
          <p:cNvSpPr txBox="1"/>
          <p:nvPr/>
        </p:nvSpPr>
        <p:spPr>
          <a:xfrm>
            <a:off x="896550" y="2561888"/>
            <a:ext cx="980896" cy="369332"/>
          </a:xfrm>
          <a:prstGeom prst="rect">
            <a:avLst/>
          </a:prstGeom>
          <a:noFill/>
        </p:spPr>
        <p:txBody>
          <a:bodyPr wrap="square" rtlCol="0">
            <a:spAutoFit/>
          </a:bodyPr>
          <a:lstStyle/>
          <a:p>
            <a:r>
              <a:rPr lang="en-US" dirty="0"/>
              <a:t>Fryers</a:t>
            </a:r>
          </a:p>
        </p:txBody>
      </p:sp>
    </p:spTree>
    <p:extLst>
      <p:ext uri="{BB962C8B-B14F-4D97-AF65-F5344CB8AC3E}">
        <p14:creationId xmlns:p14="http://schemas.microsoft.com/office/powerpoint/2010/main" val="2276020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74F6BA-DA10-422C-A106-7B1BAC6FEEF8}"/>
              </a:ext>
            </a:extLst>
          </p:cNvPr>
          <p:cNvSpPr/>
          <p:nvPr/>
        </p:nvSpPr>
        <p:spPr>
          <a:xfrm>
            <a:off x="200025" y="1453158"/>
            <a:ext cx="8286750" cy="3486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Text Box 4">
            <a:extLst>
              <a:ext uri="{FF2B5EF4-FFF2-40B4-BE49-F238E27FC236}">
                <a16:creationId xmlns:a16="http://schemas.microsoft.com/office/drawing/2014/main" id="{6162D6A9-B5E2-4C1D-AAE2-CA0CB1FC95E9}"/>
              </a:ext>
            </a:extLst>
          </p:cNvPr>
          <p:cNvSpPr txBox="1">
            <a:spLocks noChangeArrowheads="1"/>
          </p:cNvSpPr>
          <p:nvPr/>
        </p:nvSpPr>
        <p:spPr bwMode="auto">
          <a:xfrm>
            <a:off x="2628900" y="1314449"/>
            <a:ext cx="474345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t>Objective intent test adequately resolves any ambiguity?</a:t>
            </a:r>
          </a:p>
        </p:txBody>
      </p:sp>
      <p:sp>
        <p:nvSpPr>
          <p:cNvPr id="3077" name="Text Box 7">
            <a:extLst>
              <a:ext uri="{FF2B5EF4-FFF2-40B4-BE49-F238E27FC236}">
                <a16:creationId xmlns:a16="http://schemas.microsoft.com/office/drawing/2014/main" id="{E933441C-9603-48AA-8D55-C302CC6F94A7}"/>
              </a:ext>
            </a:extLst>
          </p:cNvPr>
          <p:cNvSpPr txBox="1">
            <a:spLocks noChangeArrowheads="1"/>
          </p:cNvSpPr>
          <p:nvPr/>
        </p:nvSpPr>
        <p:spPr bwMode="auto">
          <a:xfrm>
            <a:off x="3657600" y="1371600"/>
            <a:ext cx="188595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350"/>
          </a:p>
        </p:txBody>
      </p:sp>
      <p:sp>
        <p:nvSpPr>
          <p:cNvPr id="3078" name="Text Box 8">
            <a:extLst>
              <a:ext uri="{FF2B5EF4-FFF2-40B4-BE49-F238E27FC236}">
                <a16:creationId xmlns:a16="http://schemas.microsoft.com/office/drawing/2014/main" id="{230D7D7C-36CB-4874-A5E7-48A263192A0E}"/>
              </a:ext>
            </a:extLst>
          </p:cNvPr>
          <p:cNvSpPr txBox="1">
            <a:spLocks noChangeArrowheads="1"/>
          </p:cNvSpPr>
          <p:nvPr/>
        </p:nvSpPr>
        <p:spPr bwMode="auto">
          <a:xfrm>
            <a:off x="4286250" y="2114550"/>
            <a:ext cx="1828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solidFill>
                  <a:srgbClr val="FF0000"/>
                </a:solidFill>
              </a:rPr>
              <a:t>Misunderstanding?</a:t>
            </a:r>
          </a:p>
        </p:txBody>
      </p:sp>
      <p:sp>
        <p:nvSpPr>
          <p:cNvPr id="3079" name="Line 9">
            <a:extLst>
              <a:ext uri="{FF2B5EF4-FFF2-40B4-BE49-F238E27FC236}">
                <a16:creationId xmlns:a16="http://schemas.microsoft.com/office/drawing/2014/main" id="{F537FA6E-7A92-40BF-9952-6BED751CC94A}"/>
              </a:ext>
            </a:extLst>
          </p:cNvPr>
          <p:cNvSpPr>
            <a:spLocks noChangeShapeType="1"/>
          </p:cNvSpPr>
          <p:nvPr/>
        </p:nvSpPr>
        <p:spPr bwMode="auto">
          <a:xfrm flipH="1">
            <a:off x="4057650" y="2457449"/>
            <a:ext cx="800100" cy="342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Text Box 10">
            <a:extLst>
              <a:ext uri="{FF2B5EF4-FFF2-40B4-BE49-F238E27FC236}">
                <a16:creationId xmlns:a16="http://schemas.microsoft.com/office/drawing/2014/main" id="{950E3723-9AB0-421B-8C08-984D161AAA99}"/>
              </a:ext>
            </a:extLst>
          </p:cNvPr>
          <p:cNvSpPr txBox="1">
            <a:spLocks noChangeArrowheads="1"/>
          </p:cNvSpPr>
          <p:nvPr/>
        </p:nvSpPr>
        <p:spPr bwMode="auto">
          <a:xfrm>
            <a:off x="2000250" y="2857500"/>
            <a:ext cx="28575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One party knows or should know of the misunderstanding?</a:t>
            </a:r>
          </a:p>
        </p:txBody>
      </p:sp>
      <p:sp>
        <p:nvSpPr>
          <p:cNvPr id="3081" name="Line 11">
            <a:extLst>
              <a:ext uri="{FF2B5EF4-FFF2-40B4-BE49-F238E27FC236}">
                <a16:creationId xmlns:a16="http://schemas.microsoft.com/office/drawing/2014/main" id="{4DA970DF-967A-48D1-89C1-7DE5B890FBFE}"/>
              </a:ext>
            </a:extLst>
          </p:cNvPr>
          <p:cNvSpPr>
            <a:spLocks noChangeShapeType="1"/>
          </p:cNvSpPr>
          <p:nvPr/>
        </p:nvSpPr>
        <p:spPr bwMode="auto">
          <a:xfrm flipH="1">
            <a:off x="2628900" y="3371849"/>
            <a:ext cx="571500" cy="342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Line 12">
            <a:extLst>
              <a:ext uri="{FF2B5EF4-FFF2-40B4-BE49-F238E27FC236}">
                <a16:creationId xmlns:a16="http://schemas.microsoft.com/office/drawing/2014/main" id="{A1EC2F13-0A57-4EBE-98DB-3E374F1D12A4}"/>
              </a:ext>
            </a:extLst>
          </p:cNvPr>
          <p:cNvSpPr>
            <a:spLocks noChangeShapeType="1"/>
          </p:cNvSpPr>
          <p:nvPr/>
        </p:nvSpPr>
        <p:spPr bwMode="auto">
          <a:xfrm>
            <a:off x="3200400" y="3371849"/>
            <a:ext cx="457200" cy="342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3" name="Text Box 13">
            <a:extLst>
              <a:ext uri="{FF2B5EF4-FFF2-40B4-BE49-F238E27FC236}">
                <a16:creationId xmlns:a16="http://schemas.microsoft.com/office/drawing/2014/main" id="{68EE7262-0794-4356-8364-3BEF895724B9}"/>
              </a:ext>
            </a:extLst>
          </p:cNvPr>
          <p:cNvSpPr txBox="1">
            <a:spLocks noChangeArrowheads="1"/>
          </p:cNvSpPr>
          <p:nvPr/>
        </p:nvSpPr>
        <p:spPr bwMode="auto">
          <a:xfrm>
            <a:off x="1371600" y="3771899"/>
            <a:ext cx="1714500" cy="1131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 contract under Restatement 201—note this may not be the result you want</a:t>
            </a:r>
          </a:p>
        </p:txBody>
      </p:sp>
      <p:sp>
        <p:nvSpPr>
          <p:cNvPr id="3084" name="Text Box 14">
            <a:extLst>
              <a:ext uri="{FF2B5EF4-FFF2-40B4-BE49-F238E27FC236}">
                <a16:creationId xmlns:a16="http://schemas.microsoft.com/office/drawing/2014/main" id="{61820594-7DAE-4943-825E-176C346CF314}"/>
              </a:ext>
            </a:extLst>
          </p:cNvPr>
          <p:cNvSpPr txBox="1">
            <a:spLocks noChangeArrowheads="1"/>
          </p:cNvSpPr>
          <p:nvPr/>
        </p:nvSpPr>
        <p:spPr bwMode="auto">
          <a:xfrm>
            <a:off x="3314700" y="3771901"/>
            <a:ext cx="1028700" cy="1131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Interpret against party with knowledge, etc. </a:t>
            </a:r>
          </a:p>
        </p:txBody>
      </p:sp>
      <p:sp>
        <p:nvSpPr>
          <p:cNvPr id="3085" name="Line 15">
            <a:extLst>
              <a:ext uri="{FF2B5EF4-FFF2-40B4-BE49-F238E27FC236}">
                <a16:creationId xmlns:a16="http://schemas.microsoft.com/office/drawing/2014/main" id="{D46A4E9F-B2DB-45E6-9597-AC4FDE4BCEEB}"/>
              </a:ext>
            </a:extLst>
          </p:cNvPr>
          <p:cNvSpPr>
            <a:spLocks noChangeShapeType="1"/>
          </p:cNvSpPr>
          <p:nvPr/>
        </p:nvSpPr>
        <p:spPr bwMode="auto">
          <a:xfrm>
            <a:off x="4857750" y="2457449"/>
            <a:ext cx="1200150" cy="4572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Text Box 16">
            <a:extLst>
              <a:ext uri="{FF2B5EF4-FFF2-40B4-BE49-F238E27FC236}">
                <a16:creationId xmlns:a16="http://schemas.microsoft.com/office/drawing/2014/main" id="{3A0B544E-4BA8-4445-8880-23CF40100377}"/>
              </a:ext>
            </a:extLst>
          </p:cNvPr>
          <p:cNvSpPr txBox="1">
            <a:spLocks noChangeArrowheads="1"/>
          </p:cNvSpPr>
          <p:nvPr/>
        </p:nvSpPr>
        <p:spPr bwMode="auto">
          <a:xfrm>
            <a:off x="5143500" y="2914650"/>
            <a:ext cx="24003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solidFill>
                  <a:srgbClr val="FF0000"/>
                </a:solidFill>
              </a:rPr>
              <a:t>Main purpose of the contract can be determined?</a:t>
            </a:r>
          </a:p>
        </p:txBody>
      </p:sp>
      <p:sp>
        <p:nvSpPr>
          <p:cNvPr id="3087" name="Line 17">
            <a:extLst>
              <a:ext uri="{FF2B5EF4-FFF2-40B4-BE49-F238E27FC236}">
                <a16:creationId xmlns:a16="http://schemas.microsoft.com/office/drawing/2014/main" id="{3E17F93B-83FE-4714-894D-B5994FD6389D}"/>
              </a:ext>
            </a:extLst>
          </p:cNvPr>
          <p:cNvSpPr>
            <a:spLocks noChangeShapeType="1"/>
          </p:cNvSpPr>
          <p:nvPr/>
        </p:nvSpPr>
        <p:spPr bwMode="auto">
          <a:xfrm flipH="1">
            <a:off x="5486400" y="3371849"/>
            <a:ext cx="685800" cy="4572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highlight>
                <a:srgbClr val="FFFF00"/>
              </a:highlight>
            </a:endParaRPr>
          </a:p>
        </p:txBody>
      </p:sp>
      <p:sp>
        <p:nvSpPr>
          <p:cNvPr id="3088" name="Text Box 18">
            <a:extLst>
              <a:ext uri="{FF2B5EF4-FFF2-40B4-BE49-F238E27FC236}">
                <a16:creationId xmlns:a16="http://schemas.microsoft.com/office/drawing/2014/main" id="{B1843027-CE3B-4FEE-AF8E-0CE7018E0A51}"/>
              </a:ext>
            </a:extLst>
          </p:cNvPr>
          <p:cNvSpPr txBox="1">
            <a:spLocks noChangeArrowheads="1"/>
          </p:cNvSpPr>
          <p:nvPr/>
        </p:nvSpPr>
        <p:spPr bwMode="auto">
          <a:xfrm>
            <a:off x="4857750" y="3829050"/>
            <a:ext cx="1257300" cy="715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solidFill>
                  <a:srgbClr val="FF0000"/>
                </a:solidFill>
              </a:rPr>
              <a:t>Use hypothetical intent test</a:t>
            </a:r>
          </a:p>
        </p:txBody>
      </p:sp>
      <p:sp>
        <p:nvSpPr>
          <p:cNvPr id="3089" name="Line 19">
            <a:extLst>
              <a:ext uri="{FF2B5EF4-FFF2-40B4-BE49-F238E27FC236}">
                <a16:creationId xmlns:a16="http://schemas.microsoft.com/office/drawing/2014/main" id="{319C3E49-6D6D-4CA6-B8E1-A7DB0E7ED75D}"/>
              </a:ext>
            </a:extLst>
          </p:cNvPr>
          <p:cNvSpPr>
            <a:spLocks noChangeShapeType="1"/>
          </p:cNvSpPr>
          <p:nvPr/>
        </p:nvSpPr>
        <p:spPr bwMode="auto">
          <a:xfrm>
            <a:off x="6172200" y="3371849"/>
            <a:ext cx="742950" cy="514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0" name="Text Box 20">
            <a:extLst>
              <a:ext uri="{FF2B5EF4-FFF2-40B4-BE49-F238E27FC236}">
                <a16:creationId xmlns:a16="http://schemas.microsoft.com/office/drawing/2014/main" id="{5BD103A1-AEBD-403B-A784-8E7BFEA85528}"/>
              </a:ext>
            </a:extLst>
          </p:cNvPr>
          <p:cNvSpPr txBox="1">
            <a:spLocks noChangeArrowheads="1"/>
          </p:cNvSpPr>
          <p:nvPr/>
        </p:nvSpPr>
        <p:spPr bwMode="auto">
          <a:xfrm>
            <a:off x="6343650" y="3943350"/>
            <a:ext cx="10287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Use other strategies</a:t>
            </a:r>
          </a:p>
        </p:txBody>
      </p:sp>
      <p:sp>
        <p:nvSpPr>
          <p:cNvPr id="3091" name="Text Box 21">
            <a:extLst>
              <a:ext uri="{FF2B5EF4-FFF2-40B4-BE49-F238E27FC236}">
                <a16:creationId xmlns:a16="http://schemas.microsoft.com/office/drawing/2014/main" id="{539E1618-0800-4696-BED1-F6FEE2A2F7DF}"/>
              </a:ext>
            </a:extLst>
          </p:cNvPr>
          <p:cNvSpPr txBox="1">
            <a:spLocks noChangeArrowheads="1"/>
          </p:cNvSpPr>
          <p:nvPr/>
        </p:nvSpPr>
        <p:spPr bwMode="auto">
          <a:xfrm>
            <a:off x="2686050" y="1943100"/>
            <a:ext cx="1143000" cy="715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Use objective intent test</a:t>
            </a:r>
          </a:p>
        </p:txBody>
      </p:sp>
      <p:sp>
        <p:nvSpPr>
          <p:cNvPr id="3093" name="Line 23">
            <a:extLst>
              <a:ext uri="{FF2B5EF4-FFF2-40B4-BE49-F238E27FC236}">
                <a16:creationId xmlns:a16="http://schemas.microsoft.com/office/drawing/2014/main" id="{46DBA7C6-1E89-4C8F-BBFC-F66959E7F27B}"/>
              </a:ext>
            </a:extLst>
          </p:cNvPr>
          <p:cNvSpPr>
            <a:spLocks noChangeShapeType="1"/>
          </p:cNvSpPr>
          <p:nvPr/>
        </p:nvSpPr>
        <p:spPr bwMode="auto">
          <a:xfrm flipH="1">
            <a:off x="3371850" y="1600199"/>
            <a:ext cx="742950" cy="514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4" name="Line 24">
            <a:extLst>
              <a:ext uri="{FF2B5EF4-FFF2-40B4-BE49-F238E27FC236}">
                <a16:creationId xmlns:a16="http://schemas.microsoft.com/office/drawing/2014/main" id="{EC210545-A53E-442D-9F17-76DE91FDB567}"/>
              </a:ext>
            </a:extLst>
          </p:cNvPr>
          <p:cNvSpPr>
            <a:spLocks noChangeShapeType="1"/>
          </p:cNvSpPr>
          <p:nvPr/>
        </p:nvSpPr>
        <p:spPr bwMode="auto">
          <a:xfrm>
            <a:off x="4114800" y="1600199"/>
            <a:ext cx="628650" cy="4572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6" name="Text Box 27">
            <a:extLst>
              <a:ext uri="{FF2B5EF4-FFF2-40B4-BE49-F238E27FC236}">
                <a16:creationId xmlns:a16="http://schemas.microsoft.com/office/drawing/2014/main" id="{B2C6B5F2-B131-4790-A932-A43E089751F5}"/>
              </a:ext>
            </a:extLst>
          </p:cNvPr>
          <p:cNvSpPr txBox="1">
            <a:spLocks noChangeArrowheads="1"/>
          </p:cNvSpPr>
          <p:nvPr/>
        </p:nvSpPr>
        <p:spPr bwMode="auto">
          <a:xfrm>
            <a:off x="3200400" y="165735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
        <p:nvSpPr>
          <p:cNvPr id="3097" name="Text Box 28">
            <a:extLst>
              <a:ext uri="{FF2B5EF4-FFF2-40B4-BE49-F238E27FC236}">
                <a16:creationId xmlns:a16="http://schemas.microsoft.com/office/drawing/2014/main" id="{B8B5DB41-70C8-4E2F-98B7-D2F0011CAD8F}"/>
              </a:ext>
            </a:extLst>
          </p:cNvPr>
          <p:cNvSpPr txBox="1">
            <a:spLocks noChangeArrowheads="1"/>
          </p:cNvSpPr>
          <p:nvPr/>
        </p:nvSpPr>
        <p:spPr bwMode="auto">
          <a:xfrm>
            <a:off x="3943350" y="245745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
        <p:nvSpPr>
          <p:cNvPr id="3098" name="Text Box 29">
            <a:extLst>
              <a:ext uri="{FF2B5EF4-FFF2-40B4-BE49-F238E27FC236}">
                <a16:creationId xmlns:a16="http://schemas.microsoft.com/office/drawing/2014/main" id="{6507F0E4-2528-48CD-8B19-B09644B1A5DB}"/>
              </a:ext>
            </a:extLst>
          </p:cNvPr>
          <p:cNvSpPr txBox="1">
            <a:spLocks noChangeArrowheads="1"/>
          </p:cNvSpPr>
          <p:nvPr/>
        </p:nvSpPr>
        <p:spPr bwMode="auto">
          <a:xfrm>
            <a:off x="2286000" y="337185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a:t>
            </a:r>
          </a:p>
        </p:txBody>
      </p:sp>
      <p:sp>
        <p:nvSpPr>
          <p:cNvPr id="3099" name="Text Box 30">
            <a:extLst>
              <a:ext uri="{FF2B5EF4-FFF2-40B4-BE49-F238E27FC236}">
                <a16:creationId xmlns:a16="http://schemas.microsoft.com/office/drawing/2014/main" id="{776D075F-18F3-4E2B-8917-61352F96D7CF}"/>
              </a:ext>
            </a:extLst>
          </p:cNvPr>
          <p:cNvSpPr txBox="1">
            <a:spLocks noChangeArrowheads="1"/>
          </p:cNvSpPr>
          <p:nvPr/>
        </p:nvSpPr>
        <p:spPr bwMode="auto">
          <a:xfrm>
            <a:off x="3543300" y="337185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
        <p:nvSpPr>
          <p:cNvPr id="3101" name="Text Box 34">
            <a:extLst>
              <a:ext uri="{FF2B5EF4-FFF2-40B4-BE49-F238E27FC236}">
                <a16:creationId xmlns:a16="http://schemas.microsoft.com/office/drawing/2014/main" id="{8F2E1DD0-1479-4159-8027-BC43E3F80E82}"/>
              </a:ext>
            </a:extLst>
          </p:cNvPr>
          <p:cNvSpPr txBox="1">
            <a:spLocks noChangeArrowheads="1"/>
          </p:cNvSpPr>
          <p:nvPr/>
        </p:nvSpPr>
        <p:spPr bwMode="auto">
          <a:xfrm>
            <a:off x="4514850" y="1600200"/>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solidFill>
                  <a:srgbClr val="FF0000"/>
                </a:solidFill>
              </a:rPr>
              <a:t>No</a:t>
            </a:r>
          </a:p>
        </p:txBody>
      </p:sp>
      <p:sp>
        <p:nvSpPr>
          <p:cNvPr id="3102" name="Text Box 35">
            <a:extLst>
              <a:ext uri="{FF2B5EF4-FFF2-40B4-BE49-F238E27FC236}">
                <a16:creationId xmlns:a16="http://schemas.microsoft.com/office/drawing/2014/main" id="{CA95992A-3A5C-4199-993D-B32DA8FCF866}"/>
              </a:ext>
            </a:extLst>
          </p:cNvPr>
          <p:cNvSpPr txBox="1">
            <a:spLocks noChangeArrowheads="1"/>
          </p:cNvSpPr>
          <p:nvPr/>
        </p:nvSpPr>
        <p:spPr bwMode="auto">
          <a:xfrm>
            <a:off x="5429250" y="2457450"/>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solidFill>
                  <a:srgbClr val="FF0000"/>
                </a:solidFill>
              </a:rPr>
              <a:t>No</a:t>
            </a:r>
          </a:p>
        </p:txBody>
      </p:sp>
      <p:sp>
        <p:nvSpPr>
          <p:cNvPr id="3103" name="Text Box 36">
            <a:extLst>
              <a:ext uri="{FF2B5EF4-FFF2-40B4-BE49-F238E27FC236}">
                <a16:creationId xmlns:a16="http://schemas.microsoft.com/office/drawing/2014/main" id="{99D3499F-0F2A-4618-B427-9984E2E8D78E}"/>
              </a:ext>
            </a:extLst>
          </p:cNvPr>
          <p:cNvSpPr txBox="1">
            <a:spLocks noChangeArrowheads="1"/>
          </p:cNvSpPr>
          <p:nvPr/>
        </p:nvSpPr>
        <p:spPr bwMode="auto">
          <a:xfrm>
            <a:off x="6572250" y="3429000"/>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a:t>
            </a:r>
          </a:p>
        </p:txBody>
      </p:sp>
      <p:sp>
        <p:nvSpPr>
          <p:cNvPr id="3105" name="Text Box 38">
            <a:extLst>
              <a:ext uri="{FF2B5EF4-FFF2-40B4-BE49-F238E27FC236}">
                <a16:creationId xmlns:a16="http://schemas.microsoft.com/office/drawing/2014/main" id="{D698AEAB-50EF-4025-8075-64281C6B14B4}"/>
              </a:ext>
            </a:extLst>
          </p:cNvPr>
          <p:cNvSpPr txBox="1">
            <a:spLocks noChangeArrowheads="1"/>
          </p:cNvSpPr>
          <p:nvPr/>
        </p:nvSpPr>
        <p:spPr bwMode="auto">
          <a:xfrm>
            <a:off x="5143500" y="3429000"/>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dirty="0">
                <a:solidFill>
                  <a:srgbClr val="FF0000"/>
                </a:solidFill>
              </a:rPr>
              <a:t>Yes</a:t>
            </a:r>
          </a:p>
        </p:txBody>
      </p:sp>
    </p:spTree>
    <p:extLst>
      <p:ext uri="{BB962C8B-B14F-4D97-AF65-F5344CB8AC3E}">
        <p14:creationId xmlns:p14="http://schemas.microsoft.com/office/powerpoint/2010/main" val="3811203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C6ADDD0-C67D-46D5-8B4D-1D1B9AC478F4}"/>
              </a:ext>
            </a:extLst>
          </p:cNvPr>
          <p:cNvSpPr/>
          <p:nvPr/>
        </p:nvSpPr>
        <p:spPr>
          <a:xfrm>
            <a:off x="-38100" y="152400"/>
            <a:ext cx="8991600" cy="6553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0" name="Text Box 4">
            <a:extLst>
              <a:ext uri="{FF2B5EF4-FFF2-40B4-BE49-F238E27FC236}">
                <a16:creationId xmlns:a16="http://schemas.microsoft.com/office/drawing/2014/main" id="{E52F89B5-FF64-4F86-97B7-53BF68D5ADD4}"/>
              </a:ext>
            </a:extLst>
          </p:cNvPr>
          <p:cNvSpPr txBox="1">
            <a:spLocks noChangeArrowheads="1"/>
          </p:cNvSpPr>
          <p:nvPr/>
        </p:nvSpPr>
        <p:spPr bwMode="auto">
          <a:xfrm>
            <a:off x="1828800" y="1219200"/>
            <a:ext cx="632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Objective intent test adequately resolves any ambiguity?</a:t>
            </a:r>
          </a:p>
        </p:txBody>
      </p:sp>
      <p:sp>
        <p:nvSpPr>
          <p:cNvPr id="2053" name="Text Box 7">
            <a:extLst>
              <a:ext uri="{FF2B5EF4-FFF2-40B4-BE49-F238E27FC236}">
                <a16:creationId xmlns:a16="http://schemas.microsoft.com/office/drawing/2014/main" id="{A7195C60-F508-40BC-9209-4B551DF5A4D0}"/>
              </a:ext>
            </a:extLst>
          </p:cNvPr>
          <p:cNvSpPr txBox="1">
            <a:spLocks noChangeArrowheads="1"/>
          </p:cNvSpPr>
          <p:nvPr/>
        </p:nvSpPr>
        <p:spPr bwMode="auto">
          <a:xfrm>
            <a:off x="3200400" y="1295400"/>
            <a:ext cx="251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2054" name="Text Box 8">
            <a:extLst>
              <a:ext uri="{FF2B5EF4-FFF2-40B4-BE49-F238E27FC236}">
                <a16:creationId xmlns:a16="http://schemas.microsoft.com/office/drawing/2014/main" id="{86C2336B-DDB8-44B7-8ED7-BA5ED77AE585}"/>
              </a:ext>
            </a:extLst>
          </p:cNvPr>
          <p:cNvSpPr txBox="1">
            <a:spLocks noChangeArrowheads="1"/>
          </p:cNvSpPr>
          <p:nvPr/>
        </p:nvSpPr>
        <p:spPr bwMode="auto">
          <a:xfrm>
            <a:off x="4038600" y="22860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Misunderstanding?</a:t>
            </a:r>
          </a:p>
        </p:txBody>
      </p:sp>
      <p:sp>
        <p:nvSpPr>
          <p:cNvPr id="2055" name="Line 9">
            <a:extLst>
              <a:ext uri="{FF2B5EF4-FFF2-40B4-BE49-F238E27FC236}">
                <a16:creationId xmlns:a16="http://schemas.microsoft.com/office/drawing/2014/main" id="{4B799ED8-F284-43CF-99A9-DBBB285C6EA6}"/>
              </a:ext>
            </a:extLst>
          </p:cNvPr>
          <p:cNvSpPr>
            <a:spLocks noChangeShapeType="1"/>
          </p:cNvSpPr>
          <p:nvPr/>
        </p:nvSpPr>
        <p:spPr bwMode="auto">
          <a:xfrm flipH="1">
            <a:off x="3733800" y="2743200"/>
            <a:ext cx="1066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6" name="Text Box 10">
            <a:extLst>
              <a:ext uri="{FF2B5EF4-FFF2-40B4-BE49-F238E27FC236}">
                <a16:creationId xmlns:a16="http://schemas.microsoft.com/office/drawing/2014/main" id="{32C01CE1-6B83-4DEE-A14B-813CBF3BC5A4}"/>
              </a:ext>
            </a:extLst>
          </p:cNvPr>
          <p:cNvSpPr txBox="1">
            <a:spLocks noChangeArrowheads="1"/>
          </p:cNvSpPr>
          <p:nvPr/>
        </p:nvSpPr>
        <p:spPr bwMode="auto">
          <a:xfrm>
            <a:off x="990600" y="3276600"/>
            <a:ext cx="3810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One party knows or should know of the misunderstanding?</a:t>
            </a:r>
          </a:p>
        </p:txBody>
      </p:sp>
      <p:sp>
        <p:nvSpPr>
          <p:cNvPr id="2057" name="Line 11">
            <a:extLst>
              <a:ext uri="{FF2B5EF4-FFF2-40B4-BE49-F238E27FC236}">
                <a16:creationId xmlns:a16="http://schemas.microsoft.com/office/drawing/2014/main" id="{6EB75F81-B6A5-43CC-88EB-36BC45C37461}"/>
              </a:ext>
            </a:extLst>
          </p:cNvPr>
          <p:cNvSpPr>
            <a:spLocks noChangeShapeType="1"/>
          </p:cNvSpPr>
          <p:nvPr/>
        </p:nvSpPr>
        <p:spPr bwMode="auto">
          <a:xfrm flipH="1">
            <a:off x="1828800" y="39624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Line 12">
            <a:extLst>
              <a:ext uri="{FF2B5EF4-FFF2-40B4-BE49-F238E27FC236}">
                <a16:creationId xmlns:a16="http://schemas.microsoft.com/office/drawing/2014/main" id="{11965FD7-EE85-4597-8F09-925D5B86D061}"/>
              </a:ext>
            </a:extLst>
          </p:cNvPr>
          <p:cNvSpPr>
            <a:spLocks noChangeShapeType="1"/>
          </p:cNvSpPr>
          <p:nvPr/>
        </p:nvSpPr>
        <p:spPr bwMode="auto">
          <a:xfrm>
            <a:off x="2590800" y="3962400"/>
            <a:ext cx="6096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Text Box 13">
            <a:extLst>
              <a:ext uri="{FF2B5EF4-FFF2-40B4-BE49-F238E27FC236}">
                <a16:creationId xmlns:a16="http://schemas.microsoft.com/office/drawing/2014/main" id="{E7CA47A7-9516-4EBC-9DF7-67ECAB51E16E}"/>
              </a:ext>
            </a:extLst>
          </p:cNvPr>
          <p:cNvSpPr txBox="1">
            <a:spLocks noChangeArrowheads="1"/>
          </p:cNvSpPr>
          <p:nvPr/>
        </p:nvSpPr>
        <p:spPr bwMode="auto">
          <a:xfrm>
            <a:off x="1066800" y="4495800"/>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 contract under 201</a:t>
            </a:r>
          </a:p>
        </p:txBody>
      </p:sp>
      <p:sp>
        <p:nvSpPr>
          <p:cNvPr id="2060" name="Text Box 14">
            <a:extLst>
              <a:ext uri="{FF2B5EF4-FFF2-40B4-BE49-F238E27FC236}">
                <a16:creationId xmlns:a16="http://schemas.microsoft.com/office/drawing/2014/main" id="{B16F9751-7CCF-4CC3-9627-7562A736A38D}"/>
              </a:ext>
            </a:extLst>
          </p:cNvPr>
          <p:cNvSpPr txBox="1">
            <a:spLocks noChangeArrowheads="1"/>
          </p:cNvSpPr>
          <p:nvPr/>
        </p:nvSpPr>
        <p:spPr bwMode="auto">
          <a:xfrm>
            <a:off x="2743200" y="4495800"/>
            <a:ext cx="13716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Interpret against party with knowledge </a:t>
            </a:r>
          </a:p>
        </p:txBody>
      </p:sp>
      <p:sp>
        <p:nvSpPr>
          <p:cNvPr id="2061" name="Line 15">
            <a:extLst>
              <a:ext uri="{FF2B5EF4-FFF2-40B4-BE49-F238E27FC236}">
                <a16:creationId xmlns:a16="http://schemas.microsoft.com/office/drawing/2014/main" id="{2839010D-F573-40A7-B252-18CA8CCB4665}"/>
              </a:ext>
            </a:extLst>
          </p:cNvPr>
          <p:cNvSpPr>
            <a:spLocks noChangeShapeType="1"/>
          </p:cNvSpPr>
          <p:nvPr/>
        </p:nvSpPr>
        <p:spPr bwMode="auto">
          <a:xfrm>
            <a:off x="4800600" y="2743200"/>
            <a:ext cx="1600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2" name="Text Box 16">
            <a:extLst>
              <a:ext uri="{FF2B5EF4-FFF2-40B4-BE49-F238E27FC236}">
                <a16:creationId xmlns:a16="http://schemas.microsoft.com/office/drawing/2014/main" id="{3B4C5D6B-0AD3-4DAE-9A5E-767980227C14}"/>
              </a:ext>
            </a:extLst>
          </p:cNvPr>
          <p:cNvSpPr txBox="1">
            <a:spLocks noChangeArrowheads="1"/>
          </p:cNvSpPr>
          <p:nvPr/>
        </p:nvSpPr>
        <p:spPr bwMode="auto">
          <a:xfrm>
            <a:off x="5181600" y="3352800"/>
            <a:ext cx="320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Main purpose of the contract can be determined?</a:t>
            </a:r>
          </a:p>
        </p:txBody>
      </p:sp>
      <p:sp>
        <p:nvSpPr>
          <p:cNvPr id="2063" name="Line 17">
            <a:extLst>
              <a:ext uri="{FF2B5EF4-FFF2-40B4-BE49-F238E27FC236}">
                <a16:creationId xmlns:a16="http://schemas.microsoft.com/office/drawing/2014/main" id="{0E47BB85-C7D6-4AA6-A0C2-3E84B7A6A99E}"/>
              </a:ext>
            </a:extLst>
          </p:cNvPr>
          <p:cNvSpPr>
            <a:spLocks noChangeShapeType="1"/>
          </p:cNvSpPr>
          <p:nvPr/>
        </p:nvSpPr>
        <p:spPr bwMode="auto">
          <a:xfrm flipH="1">
            <a:off x="5638800" y="3962400"/>
            <a:ext cx="9144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Text Box 18">
            <a:extLst>
              <a:ext uri="{FF2B5EF4-FFF2-40B4-BE49-F238E27FC236}">
                <a16:creationId xmlns:a16="http://schemas.microsoft.com/office/drawing/2014/main" id="{7B6E8540-00DC-4852-90D8-1056240531BE}"/>
              </a:ext>
            </a:extLst>
          </p:cNvPr>
          <p:cNvSpPr txBox="1">
            <a:spLocks noChangeArrowheads="1"/>
          </p:cNvSpPr>
          <p:nvPr/>
        </p:nvSpPr>
        <p:spPr bwMode="auto">
          <a:xfrm>
            <a:off x="4800600" y="4572000"/>
            <a:ext cx="1676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Use hypothetical intent test</a:t>
            </a:r>
          </a:p>
        </p:txBody>
      </p:sp>
      <p:sp>
        <p:nvSpPr>
          <p:cNvPr id="2065" name="Line 19">
            <a:extLst>
              <a:ext uri="{FF2B5EF4-FFF2-40B4-BE49-F238E27FC236}">
                <a16:creationId xmlns:a16="http://schemas.microsoft.com/office/drawing/2014/main" id="{AA9117D7-16AE-46CA-823C-A1A38187DD75}"/>
              </a:ext>
            </a:extLst>
          </p:cNvPr>
          <p:cNvSpPr>
            <a:spLocks noChangeShapeType="1"/>
          </p:cNvSpPr>
          <p:nvPr/>
        </p:nvSpPr>
        <p:spPr bwMode="auto">
          <a:xfrm>
            <a:off x="6553200" y="3962400"/>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6" name="Text Box 20">
            <a:extLst>
              <a:ext uri="{FF2B5EF4-FFF2-40B4-BE49-F238E27FC236}">
                <a16:creationId xmlns:a16="http://schemas.microsoft.com/office/drawing/2014/main" id="{72567321-DBEA-4B3C-922B-A9AE4DB9C27B}"/>
              </a:ext>
            </a:extLst>
          </p:cNvPr>
          <p:cNvSpPr txBox="1">
            <a:spLocks noChangeArrowheads="1"/>
          </p:cNvSpPr>
          <p:nvPr/>
        </p:nvSpPr>
        <p:spPr bwMode="auto">
          <a:xfrm>
            <a:off x="6781800" y="4724400"/>
            <a:ext cx="1371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Use other strategies</a:t>
            </a:r>
          </a:p>
        </p:txBody>
      </p:sp>
      <p:sp>
        <p:nvSpPr>
          <p:cNvPr id="2067" name="Text Box 21">
            <a:extLst>
              <a:ext uri="{FF2B5EF4-FFF2-40B4-BE49-F238E27FC236}">
                <a16:creationId xmlns:a16="http://schemas.microsoft.com/office/drawing/2014/main" id="{AE71B858-DCB5-4AC4-86FE-1573ADFD5566}"/>
              </a:ext>
            </a:extLst>
          </p:cNvPr>
          <p:cNvSpPr txBox="1">
            <a:spLocks noChangeArrowheads="1"/>
          </p:cNvSpPr>
          <p:nvPr/>
        </p:nvSpPr>
        <p:spPr bwMode="auto">
          <a:xfrm>
            <a:off x="1905000" y="2057400"/>
            <a:ext cx="1524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solidFill>
                  <a:srgbClr val="FF0000"/>
                </a:solidFill>
              </a:rPr>
              <a:t>Use objective intent test</a:t>
            </a:r>
          </a:p>
        </p:txBody>
      </p:sp>
      <p:sp>
        <p:nvSpPr>
          <p:cNvPr id="2069" name="Line 23">
            <a:extLst>
              <a:ext uri="{FF2B5EF4-FFF2-40B4-BE49-F238E27FC236}">
                <a16:creationId xmlns:a16="http://schemas.microsoft.com/office/drawing/2014/main" id="{7D74BBB5-99C9-4032-9B08-4346F9FC8C91}"/>
              </a:ext>
            </a:extLst>
          </p:cNvPr>
          <p:cNvSpPr>
            <a:spLocks noChangeShapeType="1"/>
          </p:cNvSpPr>
          <p:nvPr/>
        </p:nvSpPr>
        <p:spPr bwMode="auto">
          <a:xfrm flipH="1">
            <a:off x="2819400" y="1600200"/>
            <a:ext cx="990600" cy="6858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0" name="Line 24">
            <a:extLst>
              <a:ext uri="{FF2B5EF4-FFF2-40B4-BE49-F238E27FC236}">
                <a16:creationId xmlns:a16="http://schemas.microsoft.com/office/drawing/2014/main" id="{ECA9A4A0-4CD4-484E-869D-2B5E2D65CA3E}"/>
              </a:ext>
            </a:extLst>
          </p:cNvPr>
          <p:cNvSpPr>
            <a:spLocks noChangeShapeType="1"/>
          </p:cNvSpPr>
          <p:nvPr/>
        </p:nvSpPr>
        <p:spPr bwMode="auto">
          <a:xfrm>
            <a:off x="3810000" y="1600200"/>
            <a:ext cx="8382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2" name="Text Box 27">
            <a:extLst>
              <a:ext uri="{FF2B5EF4-FFF2-40B4-BE49-F238E27FC236}">
                <a16:creationId xmlns:a16="http://schemas.microsoft.com/office/drawing/2014/main" id="{DFF47E14-B198-48BD-9C0A-2EEC2F2166D0}"/>
              </a:ext>
            </a:extLst>
          </p:cNvPr>
          <p:cNvSpPr txBox="1">
            <a:spLocks noChangeArrowheads="1"/>
          </p:cNvSpPr>
          <p:nvPr/>
        </p:nvSpPr>
        <p:spPr bwMode="auto">
          <a:xfrm>
            <a:off x="2590800" y="16764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dirty="0">
                <a:solidFill>
                  <a:srgbClr val="FF0000"/>
                </a:solidFill>
              </a:rPr>
              <a:t>Yes</a:t>
            </a:r>
          </a:p>
        </p:txBody>
      </p:sp>
      <p:sp>
        <p:nvSpPr>
          <p:cNvPr id="2073" name="Text Box 28">
            <a:extLst>
              <a:ext uri="{FF2B5EF4-FFF2-40B4-BE49-F238E27FC236}">
                <a16:creationId xmlns:a16="http://schemas.microsoft.com/office/drawing/2014/main" id="{BBBCD5FF-82D1-42D3-B9B9-248ABE85D3D6}"/>
              </a:ext>
            </a:extLst>
          </p:cNvPr>
          <p:cNvSpPr txBox="1">
            <a:spLocks noChangeArrowheads="1"/>
          </p:cNvSpPr>
          <p:nvPr/>
        </p:nvSpPr>
        <p:spPr bwMode="auto">
          <a:xfrm>
            <a:off x="3581400" y="27432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74" name="Text Box 29">
            <a:extLst>
              <a:ext uri="{FF2B5EF4-FFF2-40B4-BE49-F238E27FC236}">
                <a16:creationId xmlns:a16="http://schemas.microsoft.com/office/drawing/2014/main" id="{20D10840-383A-41DC-8254-98C33259EE0B}"/>
              </a:ext>
            </a:extLst>
          </p:cNvPr>
          <p:cNvSpPr txBox="1">
            <a:spLocks noChangeArrowheads="1"/>
          </p:cNvSpPr>
          <p:nvPr/>
        </p:nvSpPr>
        <p:spPr bwMode="auto">
          <a:xfrm>
            <a:off x="1371600" y="39624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75" name="Text Box 30">
            <a:extLst>
              <a:ext uri="{FF2B5EF4-FFF2-40B4-BE49-F238E27FC236}">
                <a16:creationId xmlns:a16="http://schemas.microsoft.com/office/drawing/2014/main" id="{78E939EA-E3A7-4FDF-8E64-E2094270F8C0}"/>
              </a:ext>
            </a:extLst>
          </p:cNvPr>
          <p:cNvSpPr txBox="1">
            <a:spLocks noChangeArrowheads="1"/>
          </p:cNvSpPr>
          <p:nvPr/>
        </p:nvSpPr>
        <p:spPr bwMode="auto">
          <a:xfrm>
            <a:off x="3048000" y="39624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2077" name="Text Box 34">
            <a:extLst>
              <a:ext uri="{FF2B5EF4-FFF2-40B4-BE49-F238E27FC236}">
                <a16:creationId xmlns:a16="http://schemas.microsoft.com/office/drawing/2014/main" id="{807302AE-2F15-4E19-A77A-CDAD6E966662}"/>
              </a:ext>
            </a:extLst>
          </p:cNvPr>
          <p:cNvSpPr txBox="1">
            <a:spLocks noChangeArrowheads="1"/>
          </p:cNvSpPr>
          <p:nvPr/>
        </p:nvSpPr>
        <p:spPr bwMode="auto">
          <a:xfrm>
            <a:off x="4343400" y="16002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78" name="Text Box 35">
            <a:extLst>
              <a:ext uri="{FF2B5EF4-FFF2-40B4-BE49-F238E27FC236}">
                <a16:creationId xmlns:a16="http://schemas.microsoft.com/office/drawing/2014/main" id="{F3A55C52-1E95-4C74-BC17-D4B396FC811E}"/>
              </a:ext>
            </a:extLst>
          </p:cNvPr>
          <p:cNvSpPr txBox="1">
            <a:spLocks noChangeArrowheads="1"/>
          </p:cNvSpPr>
          <p:nvPr/>
        </p:nvSpPr>
        <p:spPr bwMode="auto">
          <a:xfrm>
            <a:off x="5562600" y="27432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79" name="Text Box 36">
            <a:extLst>
              <a:ext uri="{FF2B5EF4-FFF2-40B4-BE49-F238E27FC236}">
                <a16:creationId xmlns:a16="http://schemas.microsoft.com/office/drawing/2014/main" id="{DB59154E-EE2A-45D5-9AFC-A06FB037683D}"/>
              </a:ext>
            </a:extLst>
          </p:cNvPr>
          <p:cNvSpPr txBox="1">
            <a:spLocks noChangeArrowheads="1"/>
          </p:cNvSpPr>
          <p:nvPr/>
        </p:nvSpPr>
        <p:spPr bwMode="auto">
          <a:xfrm>
            <a:off x="7086600" y="40386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No</a:t>
            </a:r>
          </a:p>
        </p:txBody>
      </p:sp>
      <p:sp>
        <p:nvSpPr>
          <p:cNvPr id="2081" name="Text Box 38">
            <a:extLst>
              <a:ext uri="{FF2B5EF4-FFF2-40B4-BE49-F238E27FC236}">
                <a16:creationId xmlns:a16="http://schemas.microsoft.com/office/drawing/2014/main" id="{BB1E25EF-39B9-4578-A99F-2BAE79D02A82}"/>
              </a:ext>
            </a:extLst>
          </p:cNvPr>
          <p:cNvSpPr txBox="1">
            <a:spLocks noChangeArrowheads="1"/>
          </p:cNvSpPr>
          <p:nvPr/>
        </p:nvSpPr>
        <p:spPr bwMode="auto">
          <a:xfrm>
            <a:off x="5181600" y="4038600"/>
            <a:ext cx="91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Yes</a:t>
            </a:r>
          </a:p>
        </p:txBody>
      </p:sp>
      <p:sp>
        <p:nvSpPr>
          <p:cNvPr id="3" name="TextBox 2">
            <a:extLst>
              <a:ext uri="{FF2B5EF4-FFF2-40B4-BE49-F238E27FC236}">
                <a16:creationId xmlns:a16="http://schemas.microsoft.com/office/drawing/2014/main" id="{9333CA59-F104-4C48-87FD-FBE19C19AD9F}"/>
              </a:ext>
            </a:extLst>
          </p:cNvPr>
          <p:cNvSpPr txBox="1"/>
          <p:nvPr/>
        </p:nvSpPr>
        <p:spPr>
          <a:xfrm>
            <a:off x="381000" y="381000"/>
            <a:ext cx="8382000" cy="523220"/>
          </a:xfrm>
          <a:prstGeom prst="rect">
            <a:avLst/>
          </a:prstGeom>
          <a:noFill/>
        </p:spPr>
        <p:txBody>
          <a:bodyPr wrap="square" rtlCol="0">
            <a:spAutoFit/>
          </a:bodyPr>
          <a:lstStyle/>
          <a:p>
            <a:r>
              <a:rPr lang="en-US" sz="2800" dirty="0">
                <a:latin typeface="+mj-lt"/>
              </a:rPr>
              <a:t>Judge Friendly Never Reaches the Hypothetical Intent Test</a:t>
            </a:r>
            <a:endParaRPr lang="en-US" dirty="0">
              <a:latin typeface="+mj-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377C4-A2C7-475B-87BB-737F0A6E4329}"/>
              </a:ext>
            </a:extLst>
          </p:cNvPr>
          <p:cNvSpPr>
            <a:spLocks noGrp="1"/>
          </p:cNvSpPr>
          <p:nvPr>
            <p:ph type="title"/>
          </p:nvPr>
        </p:nvSpPr>
        <p:spPr/>
        <p:txBody>
          <a:bodyPr/>
          <a:lstStyle/>
          <a:p>
            <a:r>
              <a:rPr lang="en-US" dirty="0"/>
              <a:t>Frozen, Eviscerated Chickens</a:t>
            </a:r>
          </a:p>
        </p:txBody>
      </p:sp>
      <p:sp>
        <p:nvSpPr>
          <p:cNvPr id="3" name="Content Placeholder 2">
            <a:extLst>
              <a:ext uri="{FF2B5EF4-FFF2-40B4-BE49-F238E27FC236}">
                <a16:creationId xmlns:a16="http://schemas.microsoft.com/office/drawing/2014/main" id="{B11F2FE9-3A66-4AED-9FB9-7103921BD7D5}"/>
              </a:ext>
            </a:extLst>
          </p:cNvPr>
          <p:cNvSpPr>
            <a:spLocks noGrp="1"/>
          </p:cNvSpPr>
          <p:nvPr>
            <p:ph idx="1"/>
          </p:nvPr>
        </p:nvSpPr>
        <p:spPr>
          <a:xfrm>
            <a:off x="457200" y="1295400"/>
            <a:ext cx="6400800" cy="5284787"/>
          </a:xfrm>
        </p:spPr>
        <p:txBody>
          <a:bodyPr/>
          <a:lstStyle/>
          <a:p>
            <a:r>
              <a:rPr lang="en-US" sz="2000" dirty="0">
                <a:solidFill>
                  <a:srgbClr val="000000"/>
                </a:solidFill>
                <a:effectLst/>
                <a:ea typeface="Times New Roman" panose="02020603050405020304" pitchFamily="18" charset="0"/>
                <a:cs typeface="Arial" panose="020B0604020202020204" pitchFamily="34" charset="0"/>
              </a:rPr>
              <a:t>Ace Trucking promises Chickens R Us to transport frozen, eviscerated chickens from Chickens R Us’ plant in Georgia to a warehouse in North Carolina.  Chickens R Us promises to pay.  The agreement contains the following clause (among others). Chickens R Us promises to reimburse Ace for any charges it incurs for transporting manufactured products across state lines.</a:t>
            </a:r>
            <a:r>
              <a:rPr lang="en-US" sz="2000" b="1" dirty="0">
                <a:solidFill>
                  <a:srgbClr val="000000"/>
                </a:solidFill>
                <a:ea typeface="Times New Roman" panose="02020603050405020304" pitchFamily="18" charset="0"/>
                <a:cs typeface="Arial" panose="020B0604020202020204" pitchFamily="34" charset="0"/>
              </a:rPr>
              <a:t> </a:t>
            </a:r>
            <a:r>
              <a:rPr lang="en-US" sz="2000" dirty="0">
                <a:solidFill>
                  <a:srgbClr val="000000"/>
                </a:solidFill>
                <a:ea typeface="Times New Roman" panose="02020603050405020304" pitchFamily="18" charset="0"/>
                <a:cs typeface="Arial" panose="020B0604020202020204" pitchFamily="34" charset="0"/>
              </a:rPr>
              <a:t>N</a:t>
            </a:r>
            <a:r>
              <a:rPr lang="en-US" sz="2000" dirty="0">
                <a:solidFill>
                  <a:srgbClr val="000000"/>
                </a:solidFill>
                <a:effectLst/>
                <a:ea typeface="Times New Roman" panose="02020603050405020304" pitchFamily="18" charset="0"/>
                <a:cs typeface="Arial" panose="020B0604020202020204" pitchFamily="34" charset="0"/>
              </a:rPr>
              <a:t>either Ace nor Chickens considers whether a frozen, eviscerated chicken is manufactured product.  The Interstate Commerce Commission holds that it is and imposes charges on Ace Trucking.  Ace pays the charges.  Chickens refuses to pay.  </a:t>
            </a:r>
            <a:endParaRPr lang="en-US" sz="2000" dirty="0">
              <a:effectLst/>
              <a:ea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AB97868E-9016-499C-9C8F-998953A19E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4076" y="2438723"/>
            <a:ext cx="1560189" cy="1560189"/>
          </a:xfrm>
          <a:prstGeom prst="rect">
            <a:avLst/>
          </a:prstGeom>
        </p:spPr>
      </p:pic>
    </p:spTree>
    <p:extLst>
      <p:ext uri="{BB962C8B-B14F-4D97-AF65-F5344CB8AC3E}">
        <p14:creationId xmlns:p14="http://schemas.microsoft.com/office/powerpoint/2010/main" val="548728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Content Placeholder 3">
            <a:extLst>
              <a:ext uri="{FF2B5EF4-FFF2-40B4-BE49-F238E27FC236}">
                <a16:creationId xmlns:a16="http://schemas.microsoft.com/office/drawing/2014/main" id="{C7909026-C8BA-488D-B42A-4FAE1D8F0D58}"/>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11125" y="1822159"/>
            <a:ext cx="2362200" cy="2573338"/>
          </a:xfrm>
        </p:spPr>
      </p:pic>
      <p:pic>
        <p:nvPicPr>
          <p:cNvPr id="6147" name="Content Placeholder 3">
            <a:extLst>
              <a:ext uri="{FF2B5EF4-FFF2-40B4-BE49-F238E27FC236}">
                <a16:creationId xmlns:a16="http://schemas.microsoft.com/office/drawing/2014/main" id="{32D29B39-B049-4DC7-8E95-03FA31C2801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903667" y="1822159"/>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itle 1">
            <a:extLst>
              <a:ext uri="{FF2B5EF4-FFF2-40B4-BE49-F238E27FC236}">
                <a16:creationId xmlns:a16="http://schemas.microsoft.com/office/drawing/2014/main" id="{A4F5ED17-12F7-4BAA-9AF3-59E6A4E0399E}"/>
              </a:ext>
            </a:extLst>
          </p:cNvPr>
          <p:cNvSpPr>
            <a:spLocks noGrp="1"/>
          </p:cNvSpPr>
          <p:nvPr>
            <p:ph type="title"/>
          </p:nvPr>
        </p:nvSpPr>
        <p:spPr/>
        <p:txBody>
          <a:bodyPr/>
          <a:lstStyle/>
          <a:p>
            <a:r>
              <a:rPr lang="en-US" altLang="en-US" dirty="0"/>
              <a:t>Hypothetical Intent?</a:t>
            </a:r>
          </a:p>
        </p:txBody>
      </p:sp>
      <p:sp>
        <p:nvSpPr>
          <p:cNvPr id="5" name="Oval 4">
            <a:extLst>
              <a:ext uri="{FF2B5EF4-FFF2-40B4-BE49-F238E27FC236}">
                <a16:creationId xmlns:a16="http://schemas.microsoft.com/office/drawing/2014/main" id="{C7E2E975-7992-4A36-9C55-8EEFE258B1C2}"/>
              </a:ext>
            </a:extLst>
          </p:cNvPr>
          <p:cNvSpPr/>
          <p:nvPr/>
        </p:nvSpPr>
        <p:spPr>
          <a:xfrm>
            <a:off x="620713"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6" name="Oval 5">
            <a:extLst>
              <a:ext uri="{FF2B5EF4-FFF2-40B4-BE49-F238E27FC236}">
                <a16:creationId xmlns:a16="http://schemas.microsoft.com/office/drawing/2014/main" id="{FC4E0412-54F0-49C1-8A69-A16BF1BFC5BF}"/>
              </a:ext>
            </a:extLst>
          </p:cNvPr>
          <p:cNvSpPr/>
          <p:nvPr/>
        </p:nvSpPr>
        <p:spPr>
          <a:xfrm>
            <a:off x="10636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a:extLst>
              <a:ext uri="{FF2B5EF4-FFF2-40B4-BE49-F238E27FC236}">
                <a16:creationId xmlns:a16="http://schemas.microsoft.com/office/drawing/2014/main" id="{8C7E099E-7860-4C9B-B048-06462862436F}"/>
              </a:ext>
            </a:extLst>
          </p:cNvPr>
          <p:cNvSpPr/>
          <p:nvPr/>
        </p:nvSpPr>
        <p:spPr>
          <a:xfrm>
            <a:off x="17907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49E3DCFB-85D1-452D-91EA-D59AB55FA61E}"/>
              </a:ext>
            </a:extLst>
          </p:cNvPr>
          <p:cNvSpPr/>
          <p:nvPr/>
        </p:nvSpPr>
        <p:spPr>
          <a:xfrm>
            <a:off x="1328802"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BCC76291-EE3F-445E-8CB0-917B8D1054FD}"/>
              </a:ext>
            </a:extLst>
          </p:cNvPr>
          <p:cNvSpPr/>
          <p:nvPr/>
        </p:nvSpPr>
        <p:spPr>
          <a:xfrm>
            <a:off x="2854325" y="4812459"/>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5" name="Oval 14">
            <a:extLst>
              <a:ext uri="{FF2B5EF4-FFF2-40B4-BE49-F238E27FC236}">
                <a16:creationId xmlns:a16="http://schemas.microsoft.com/office/drawing/2014/main" id="{CCFD263F-97A9-4FA4-A4C0-8A3E9CF2D67D}"/>
              </a:ext>
            </a:extLst>
          </p:cNvPr>
          <p:cNvSpPr/>
          <p:nvPr/>
        </p:nvSpPr>
        <p:spPr>
          <a:xfrm>
            <a:off x="3324404"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Oval 15">
            <a:extLst>
              <a:ext uri="{FF2B5EF4-FFF2-40B4-BE49-F238E27FC236}">
                <a16:creationId xmlns:a16="http://schemas.microsoft.com/office/drawing/2014/main" id="{411BD5EF-A839-4949-AB73-9EEDFE1447CA}"/>
              </a:ext>
            </a:extLst>
          </p:cNvPr>
          <p:cNvSpPr/>
          <p:nvPr/>
        </p:nvSpPr>
        <p:spPr>
          <a:xfrm>
            <a:off x="4051479"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Oval 16">
            <a:extLst>
              <a:ext uri="{FF2B5EF4-FFF2-40B4-BE49-F238E27FC236}">
                <a16:creationId xmlns:a16="http://schemas.microsoft.com/office/drawing/2014/main" id="{80705E4C-A7B3-4D8B-8A0C-4DA8EA1440AA}"/>
              </a:ext>
            </a:extLst>
          </p:cNvPr>
          <p:cNvSpPr/>
          <p:nvPr/>
        </p:nvSpPr>
        <p:spPr>
          <a:xfrm>
            <a:off x="3584754" y="5837238"/>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 name="Picture 2" descr="http://blogs.technet.com/resized-image.ashx/__size/550x0/__key/communityserver-blogs-components-weblogfiles/00-00-00-91-10/2018.StickFigure_5F00_Robe.png">
            <a:extLst>
              <a:ext uri="{FF2B5EF4-FFF2-40B4-BE49-F238E27FC236}">
                <a16:creationId xmlns:a16="http://schemas.microsoft.com/office/drawing/2014/main" id="{0769177D-3C92-4AF1-9597-32872D7B7BC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8515" y="2746554"/>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Content Placeholder 3">
            <a:extLst>
              <a:ext uri="{FF2B5EF4-FFF2-40B4-BE49-F238E27FC236}">
                <a16:creationId xmlns:a16="http://schemas.microsoft.com/office/drawing/2014/main" id="{2981771A-96FE-46F2-B55B-4D3E2363B82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1101645"/>
            <a:ext cx="3688297"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21">
            <a:extLst>
              <a:ext uri="{FF2B5EF4-FFF2-40B4-BE49-F238E27FC236}">
                <a16:creationId xmlns:a16="http://schemas.microsoft.com/office/drawing/2014/main" id="{358113A8-5511-468D-B818-31C614FE3D45}"/>
              </a:ext>
            </a:extLst>
          </p:cNvPr>
          <p:cNvSpPr txBox="1">
            <a:spLocks noChangeArrowheads="1"/>
          </p:cNvSpPr>
          <p:nvPr/>
        </p:nvSpPr>
        <p:spPr bwMode="auto">
          <a:xfrm>
            <a:off x="6082368" y="1455559"/>
            <a:ext cx="253551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Could be fryers</a:t>
            </a:r>
          </a:p>
          <a:p>
            <a:pPr eaLnBrk="1" hangingPunct="1">
              <a:spcBef>
                <a:spcPct val="0"/>
              </a:spcBef>
              <a:buClrTx/>
              <a:buSzTx/>
              <a:buFontTx/>
              <a:buNone/>
            </a:pPr>
            <a:r>
              <a:rPr lang="en-US" altLang="en-US" sz="1800" dirty="0"/>
              <a:t>Could be boilers</a:t>
            </a:r>
          </a:p>
        </p:txBody>
      </p:sp>
      <p:sp>
        <p:nvSpPr>
          <p:cNvPr id="19" name="Line Callout 1 20">
            <a:extLst>
              <a:ext uri="{FF2B5EF4-FFF2-40B4-BE49-F238E27FC236}">
                <a16:creationId xmlns:a16="http://schemas.microsoft.com/office/drawing/2014/main" id="{D320B5A2-A9B9-4F67-8FCD-794A32A66068}"/>
              </a:ext>
            </a:extLst>
          </p:cNvPr>
          <p:cNvSpPr/>
          <p:nvPr/>
        </p:nvSpPr>
        <p:spPr>
          <a:xfrm>
            <a:off x="6496585" y="5340270"/>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TextBox 23">
            <a:extLst>
              <a:ext uri="{FF2B5EF4-FFF2-40B4-BE49-F238E27FC236}">
                <a16:creationId xmlns:a16="http://schemas.microsoft.com/office/drawing/2014/main" id="{268C6E0C-B25A-47C4-8FA6-C29183FA4F45}"/>
              </a:ext>
            </a:extLst>
          </p:cNvPr>
          <p:cNvSpPr txBox="1">
            <a:spLocks noChangeArrowheads="1"/>
          </p:cNvSpPr>
          <p:nvPr/>
        </p:nvSpPr>
        <p:spPr bwMode="auto">
          <a:xfrm>
            <a:off x="6605588" y="5486400"/>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The reasonable person.</a:t>
            </a:r>
          </a:p>
        </p:txBody>
      </p:sp>
      <p:sp>
        <p:nvSpPr>
          <p:cNvPr id="2" name="TextBox 1">
            <a:extLst>
              <a:ext uri="{FF2B5EF4-FFF2-40B4-BE49-F238E27FC236}">
                <a16:creationId xmlns:a16="http://schemas.microsoft.com/office/drawing/2014/main" id="{7AB681D4-A5F3-44F7-B920-81416F936730}"/>
              </a:ext>
            </a:extLst>
          </p:cNvPr>
          <p:cNvSpPr txBox="1"/>
          <p:nvPr/>
        </p:nvSpPr>
        <p:spPr>
          <a:xfrm>
            <a:off x="457200" y="6410325"/>
            <a:ext cx="1828800" cy="369332"/>
          </a:xfrm>
          <a:prstGeom prst="rect">
            <a:avLst/>
          </a:prstGeom>
          <a:noFill/>
        </p:spPr>
        <p:txBody>
          <a:bodyPr wrap="square" rtlCol="0">
            <a:spAutoFit/>
          </a:bodyPr>
          <a:lstStyle/>
          <a:p>
            <a:r>
              <a:rPr lang="en-US" dirty="0"/>
              <a:t>Chickens R Us</a:t>
            </a:r>
          </a:p>
        </p:txBody>
      </p:sp>
      <p:sp>
        <p:nvSpPr>
          <p:cNvPr id="21" name="TextBox 20">
            <a:extLst>
              <a:ext uri="{FF2B5EF4-FFF2-40B4-BE49-F238E27FC236}">
                <a16:creationId xmlns:a16="http://schemas.microsoft.com/office/drawing/2014/main" id="{545EFD78-9076-46A2-801B-12006643A668}"/>
              </a:ext>
            </a:extLst>
          </p:cNvPr>
          <p:cNvSpPr txBox="1"/>
          <p:nvPr/>
        </p:nvSpPr>
        <p:spPr>
          <a:xfrm>
            <a:off x="2871431" y="6410325"/>
            <a:ext cx="1828800" cy="369332"/>
          </a:xfrm>
          <a:prstGeom prst="rect">
            <a:avLst/>
          </a:prstGeom>
          <a:noFill/>
        </p:spPr>
        <p:txBody>
          <a:bodyPr wrap="square" rtlCol="0">
            <a:spAutoFit/>
          </a:bodyPr>
          <a:lstStyle/>
          <a:p>
            <a:r>
              <a:rPr lang="en-US" dirty="0"/>
              <a:t>Ace</a:t>
            </a:r>
          </a:p>
        </p:txBody>
      </p:sp>
      <p:sp>
        <p:nvSpPr>
          <p:cNvPr id="3" name="TextBox 2">
            <a:extLst>
              <a:ext uri="{FF2B5EF4-FFF2-40B4-BE49-F238E27FC236}">
                <a16:creationId xmlns:a16="http://schemas.microsoft.com/office/drawing/2014/main" id="{2606E324-6067-4320-BB0B-ABE66091F694}"/>
              </a:ext>
            </a:extLst>
          </p:cNvPr>
          <p:cNvSpPr txBox="1"/>
          <p:nvPr/>
        </p:nvSpPr>
        <p:spPr>
          <a:xfrm>
            <a:off x="282300" y="1109539"/>
            <a:ext cx="5800068" cy="646331"/>
          </a:xfrm>
          <a:prstGeom prst="rect">
            <a:avLst/>
          </a:prstGeom>
          <a:noFill/>
        </p:spPr>
        <p:txBody>
          <a:bodyPr wrap="square" rtlCol="0">
            <a:spAutoFit/>
          </a:bodyPr>
          <a:lstStyle/>
          <a:p>
            <a:r>
              <a:rPr lang="en-US" sz="1800" dirty="0">
                <a:solidFill>
                  <a:srgbClr val="000000"/>
                </a:solidFill>
                <a:ea typeface="Times New Roman" panose="02020603050405020304" pitchFamily="18" charset="0"/>
                <a:cs typeface="Arial" panose="020B0604020202020204" pitchFamily="34" charset="0"/>
              </a:rPr>
              <a:t>N</a:t>
            </a:r>
            <a:r>
              <a:rPr lang="en-US" sz="1800" dirty="0">
                <a:solidFill>
                  <a:srgbClr val="000000"/>
                </a:solidFill>
                <a:effectLst/>
                <a:ea typeface="Times New Roman" panose="02020603050405020304" pitchFamily="18" charset="0"/>
                <a:cs typeface="Arial" panose="020B0604020202020204" pitchFamily="34" charset="0"/>
              </a:rPr>
              <a:t>either Ace nor Chickens considers whether a frozen, eviscerated chicken is manufactured product.</a:t>
            </a:r>
            <a:endParaRPr lang="en-US" dirty="0"/>
          </a:p>
        </p:txBody>
      </p:sp>
      <p:sp>
        <p:nvSpPr>
          <p:cNvPr id="4" name="TextBox 3">
            <a:extLst>
              <a:ext uri="{FF2B5EF4-FFF2-40B4-BE49-F238E27FC236}">
                <a16:creationId xmlns:a16="http://schemas.microsoft.com/office/drawing/2014/main" id="{A38503B0-C429-41C3-9BFB-A2E1069B2BB3}"/>
              </a:ext>
            </a:extLst>
          </p:cNvPr>
          <p:cNvSpPr txBox="1"/>
          <p:nvPr/>
        </p:nvSpPr>
        <p:spPr>
          <a:xfrm>
            <a:off x="5105400" y="3429000"/>
            <a:ext cx="1922057" cy="1200329"/>
          </a:xfrm>
          <a:prstGeom prst="rect">
            <a:avLst/>
          </a:prstGeom>
          <a:noFill/>
        </p:spPr>
        <p:txBody>
          <a:bodyPr wrap="square" rtlCol="0">
            <a:spAutoFit/>
          </a:bodyPr>
          <a:lstStyle/>
          <a:p>
            <a:r>
              <a:rPr lang="en-US" dirty="0"/>
              <a:t>But is there a relevant main purpose to the contract? </a:t>
            </a:r>
          </a:p>
        </p:txBody>
      </p:sp>
    </p:spTree>
    <p:extLst>
      <p:ext uri="{BB962C8B-B14F-4D97-AF65-F5344CB8AC3E}">
        <p14:creationId xmlns:p14="http://schemas.microsoft.com/office/powerpoint/2010/main" val="38807766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45B4-8F66-48E2-8612-6B26BCD10AF0}"/>
              </a:ext>
            </a:extLst>
          </p:cNvPr>
          <p:cNvSpPr>
            <a:spLocks noGrp="1"/>
          </p:cNvSpPr>
          <p:nvPr>
            <p:ph type="title"/>
          </p:nvPr>
        </p:nvSpPr>
        <p:spPr/>
        <p:txBody>
          <a:bodyPr/>
          <a:lstStyle/>
          <a:p>
            <a:r>
              <a:rPr lang="en-US" dirty="0" err="1"/>
              <a:t>Sowle</a:t>
            </a:r>
            <a:r>
              <a:rPr lang="en-US" dirty="0"/>
              <a:t> and McCartney</a:t>
            </a:r>
          </a:p>
        </p:txBody>
      </p:sp>
      <p:sp>
        <p:nvSpPr>
          <p:cNvPr id="3" name="Content Placeholder 2">
            <a:extLst>
              <a:ext uri="{FF2B5EF4-FFF2-40B4-BE49-F238E27FC236}">
                <a16:creationId xmlns:a16="http://schemas.microsoft.com/office/drawing/2014/main" id="{7C8102CD-5A12-42E2-8F73-94E673C0715A}"/>
              </a:ext>
            </a:extLst>
          </p:cNvPr>
          <p:cNvSpPr>
            <a:spLocks noGrp="1"/>
          </p:cNvSpPr>
          <p:nvPr>
            <p:ph idx="1"/>
          </p:nvPr>
        </p:nvSpPr>
        <p:spPr>
          <a:xfrm>
            <a:off x="457200" y="1219200"/>
            <a:ext cx="8229600" cy="4530725"/>
          </a:xfrm>
        </p:spPr>
        <p:txBody>
          <a:bodyPr/>
          <a:lstStyle/>
          <a:p>
            <a:pPr marL="0" marR="0">
              <a:spcBef>
                <a:spcPts val="0"/>
              </a:spcBef>
              <a:spcAft>
                <a:spcPts val="0"/>
              </a:spcAft>
            </a:pPr>
            <a:r>
              <a:rPr lang="en-US" sz="2300" dirty="0">
                <a:solidFill>
                  <a:srgbClr val="000000"/>
                </a:solidFill>
                <a:effectLst/>
                <a:ea typeface="Times New Roman" panose="02020603050405020304" pitchFamily="18" charset="0"/>
                <a:cs typeface="Arial" panose="020B0604020202020204" pitchFamily="34" charset="0"/>
              </a:rPr>
              <a:t>Steve </a:t>
            </a:r>
            <a:r>
              <a:rPr lang="en-US" sz="2300" dirty="0" err="1">
                <a:solidFill>
                  <a:srgbClr val="000000"/>
                </a:solidFill>
                <a:effectLst/>
                <a:ea typeface="Times New Roman" panose="02020603050405020304" pitchFamily="18" charset="0"/>
                <a:cs typeface="Arial" panose="020B0604020202020204" pitchFamily="34" charset="0"/>
              </a:rPr>
              <a:t>Sowle</a:t>
            </a:r>
            <a:r>
              <a:rPr lang="en-US" sz="2300" dirty="0">
                <a:solidFill>
                  <a:srgbClr val="000000"/>
                </a:solidFill>
                <a:effectLst/>
                <a:ea typeface="Times New Roman" panose="02020603050405020304" pitchFamily="18" charset="0"/>
                <a:cs typeface="Arial" panose="020B0604020202020204" pitchFamily="34" charset="0"/>
              </a:rPr>
              <a:t> owns and operates </a:t>
            </a:r>
            <a:r>
              <a:rPr lang="en-US" sz="2300" i="1" dirty="0">
                <a:solidFill>
                  <a:srgbClr val="000000"/>
                </a:solidFill>
                <a:effectLst/>
                <a:ea typeface="Times New Roman" panose="02020603050405020304" pitchFamily="18" charset="0"/>
                <a:cs typeface="Arial" panose="020B0604020202020204" pitchFamily="34" charset="0"/>
              </a:rPr>
              <a:t>Sole Saver, Your </a:t>
            </a:r>
            <a:r>
              <a:rPr lang="en-US" sz="2300" i="1" dirty="0" err="1">
                <a:solidFill>
                  <a:srgbClr val="000000"/>
                </a:solidFill>
                <a:effectLst/>
                <a:ea typeface="Times New Roman" panose="02020603050405020304" pitchFamily="18" charset="0"/>
                <a:cs typeface="Arial" panose="020B0604020202020204" pitchFamily="34" charset="0"/>
              </a:rPr>
              <a:t>Sowle</a:t>
            </a:r>
            <a:r>
              <a:rPr lang="en-US" sz="2300" i="1" dirty="0">
                <a:solidFill>
                  <a:srgbClr val="000000"/>
                </a:solidFill>
                <a:effectLst/>
                <a:ea typeface="Times New Roman" panose="02020603050405020304" pitchFamily="18" charset="0"/>
                <a:cs typeface="Arial" panose="020B0604020202020204" pitchFamily="34" charset="0"/>
              </a:rPr>
              <a:t> Stop for Shoe Repair</a:t>
            </a:r>
            <a:r>
              <a:rPr lang="en-US" sz="2300" dirty="0">
                <a:solidFill>
                  <a:srgbClr val="000000"/>
                </a:solidFill>
                <a:effectLst/>
                <a:ea typeface="Times New Roman" panose="02020603050405020304" pitchFamily="18" charset="0"/>
                <a:cs typeface="Arial" panose="020B0604020202020204" pitchFamily="34" charset="0"/>
              </a:rPr>
              <a:t>.  Paul McCartney owns and operates </a:t>
            </a:r>
            <a:r>
              <a:rPr lang="en-US" sz="2300" i="1" dirty="0">
                <a:solidFill>
                  <a:srgbClr val="000000"/>
                </a:solidFill>
                <a:effectLst/>
                <a:ea typeface="Times New Roman" panose="02020603050405020304" pitchFamily="18" charset="0"/>
                <a:cs typeface="Arial" panose="020B0604020202020204" pitchFamily="34" charset="0"/>
              </a:rPr>
              <a:t>Rubber Sole</a:t>
            </a:r>
            <a:r>
              <a:rPr lang="en-US" sz="2300" dirty="0">
                <a:solidFill>
                  <a:srgbClr val="000000"/>
                </a:solidFill>
                <a:effectLst/>
                <a:ea typeface="Times New Roman" panose="02020603050405020304" pitchFamily="18" charset="0"/>
                <a:cs typeface="Arial" panose="020B0604020202020204" pitchFamily="34" charset="0"/>
              </a:rPr>
              <a:t>, a supplier of natural rubber soles to shoe repair shops (natural rubber is rubber obtained from rubber trees).  </a:t>
            </a:r>
            <a:r>
              <a:rPr lang="en-US" sz="2300" dirty="0" err="1">
                <a:solidFill>
                  <a:srgbClr val="000000"/>
                </a:solidFill>
                <a:effectLst/>
                <a:ea typeface="Times New Roman" panose="02020603050405020304" pitchFamily="18" charset="0"/>
                <a:cs typeface="Arial" panose="020B0604020202020204" pitchFamily="34" charset="0"/>
              </a:rPr>
              <a:t>Sowle</a:t>
            </a:r>
            <a:r>
              <a:rPr lang="en-US" sz="2300" dirty="0">
                <a:solidFill>
                  <a:srgbClr val="000000"/>
                </a:solidFill>
                <a:effectLst/>
                <a:ea typeface="Times New Roman" panose="02020603050405020304" pitchFamily="18" charset="0"/>
                <a:cs typeface="Arial" panose="020B0604020202020204" pitchFamily="34" charset="0"/>
              </a:rPr>
              <a:t> and McCartney enter into a contract in which </a:t>
            </a:r>
            <a:r>
              <a:rPr lang="en-US" sz="2300" dirty="0" err="1">
                <a:solidFill>
                  <a:srgbClr val="000000"/>
                </a:solidFill>
                <a:effectLst/>
                <a:ea typeface="Times New Roman" panose="02020603050405020304" pitchFamily="18" charset="0"/>
                <a:cs typeface="Arial" panose="020B0604020202020204" pitchFamily="34" charset="0"/>
              </a:rPr>
              <a:t>Sowle</a:t>
            </a:r>
            <a:r>
              <a:rPr lang="en-US" sz="2300" dirty="0">
                <a:solidFill>
                  <a:srgbClr val="000000"/>
                </a:solidFill>
                <a:effectLst/>
                <a:ea typeface="Times New Roman" panose="02020603050405020304" pitchFamily="18" charset="0"/>
                <a:cs typeface="Arial" panose="020B0604020202020204" pitchFamily="34" charset="0"/>
              </a:rPr>
              <a:t> will purchase 500 natural rubber soles for $5 a sole (the contract does not impose any specifications on the soles beyond their being made of natural rubber). On October 1, a </a:t>
            </a:r>
            <a:r>
              <a:rPr lang="en-US" sz="2300">
                <a:solidFill>
                  <a:srgbClr val="000000"/>
                </a:solidFill>
                <a:effectLst/>
                <a:ea typeface="Times New Roman" panose="02020603050405020304" pitchFamily="18" charset="0"/>
                <a:cs typeface="Arial" panose="020B0604020202020204" pitchFamily="34" charset="0"/>
              </a:rPr>
              <a:t>virus unexpectedly attacked </a:t>
            </a:r>
            <a:r>
              <a:rPr lang="en-US" sz="2300" dirty="0">
                <a:solidFill>
                  <a:srgbClr val="000000"/>
                </a:solidFill>
                <a:effectLst/>
                <a:ea typeface="Times New Roman" panose="02020603050405020304" pitchFamily="18" charset="0"/>
                <a:cs typeface="Arial" panose="020B0604020202020204" pitchFamily="34" charset="0"/>
              </a:rPr>
              <a:t>all of the world’s rubber trees and the result is that natural rubber soles are far more flexible than the used to be and cannot be used to repair shoes. </a:t>
            </a:r>
            <a:r>
              <a:rPr lang="en-US" sz="2300" dirty="0" err="1">
                <a:solidFill>
                  <a:srgbClr val="000000"/>
                </a:solidFill>
                <a:effectLst/>
                <a:ea typeface="Times New Roman" panose="02020603050405020304" pitchFamily="18" charset="0"/>
                <a:cs typeface="Arial" panose="020B0604020202020204" pitchFamily="34" charset="0"/>
              </a:rPr>
              <a:t>Sowle</a:t>
            </a:r>
            <a:r>
              <a:rPr lang="en-US" sz="2300" dirty="0">
                <a:solidFill>
                  <a:srgbClr val="000000"/>
                </a:solidFill>
                <a:effectLst/>
                <a:ea typeface="Times New Roman" panose="02020603050405020304" pitchFamily="18" charset="0"/>
                <a:cs typeface="Arial" panose="020B0604020202020204" pitchFamily="34" charset="0"/>
              </a:rPr>
              <a:t> claims that he is not obligated to purchase the more flexible soles.  </a:t>
            </a:r>
            <a:endParaRPr lang="en-US" sz="2300" dirty="0">
              <a:effectLst/>
              <a:ea typeface="Times New Roman" panose="02020603050405020304" pitchFamily="18" charset="0"/>
            </a:endParaRPr>
          </a:p>
          <a:p>
            <a:pPr marL="0" marR="0">
              <a:spcBef>
                <a:spcPts val="0"/>
              </a:spcBef>
              <a:spcAft>
                <a:spcPts val="0"/>
              </a:spcAft>
            </a:pPr>
            <a:r>
              <a:rPr lang="en-US" sz="2300" dirty="0">
                <a:solidFill>
                  <a:srgbClr val="000000"/>
                </a:solidFill>
                <a:effectLst/>
                <a:ea typeface="Times New Roman" panose="02020603050405020304" pitchFamily="18" charset="0"/>
                <a:cs typeface="Arial" panose="020B0604020202020204" pitchFamily="34" charset="0"/>
              </a:rPr>
              <a:t>Under the hypothetical intent test, there is a plausible argument that </a:t>
            </a:r>
            <a:r>
              <a:rPr lang="en-US" sz="2300" dirty="0" err="1">
                <a:solidFill>
                  <a:srgbClr val="000000"/>
                </a:solidFill>
                <a:effectLst/>
                <a:ea typeface="Times New Roman" panose="02020603050405020304" pitchFamily="18" charset="0"/>
                <a:cs typeface="Arial" panose="020B0604020202020204" pitchFamily="34" charset="0"/>
              </a:rPr>
              <a:t>Sowle</a:t>
            </a:r>
            <a:r>
              <a:rPr lang="en-US" sz="2300" dirty="0">
                <a:solidFill>
                  <a:srgbClr val="000000"/>
                </a:solidFill>
                <a:effectLst/>
                <a:ea typeface="Times New Roman" panose="02020603050405020304" pitchFamily="18" charset="0"/>
                <a:cs typeface="Arial" panose="020B0604020202020204" pitchFamily="34" charset="0"/>
              </a:rPr>
              <a:t> is correct.</a:t>
            </a:r>
            <a:endParaRPr lang="en-US" sz="2300" dirty="0">
              <a:effectLst/>
              <a:ea typeface="Times New Roman" panose="02020603050405020304" pitchFamily="18" charset="0"/>
            </a:endParaRPr>
          </a:p>
          <a:p>
            <a:pPr marL="0" marR="0">
              <a:spcBef>
                <a:spcPts val="0"/>
              </a:spcBef>
              <a:spcAft>
                <a:spcPts val="0"/>
              </a:spcAft>
            </a:pPr>
            <a:r>
              <a:rPr lang="en-US" sz="2300" dirty="0">
                <a:solidFill>
                  <a:srgbClr val="000000"/>
                </a:solidFill>
                <a:effectLst/>
                <a:ea typeface="Times New Roman" panose="02020603050405020304" pitchFamily="18" charset="0"/>
                <a:cs typeface="Arial" panose="020B0604020202020204" pitchFamily="34" charset="0"/>
              </a:rPr>
              <a:t>(a) True </a:t>
            </a:r>
            <a:endParaRPr lang="en-US" sz="2300" dirty="0">
              <a:effectLst/>
              <a:ea typeface="Times New Roman" panose="02020603050405020304" pitchFamily="18" charset="0"/>
            </a:endParaRPr>
          </a:p>
          <a:p>
            <a:pPr marL="0" marR="0">
              <a:spcBef>
                <a:spcPts val="0"/>
              </a:spcBef>
              <a:spcAft>
                <a:spcPts val="0"/>
              </a:spcAft>
            </a:pPr>
            <a:r>
              <a:rPr lang="en-US" sz="2300" dirty="0">
                <a:solidFill>
                  <a:srgbClr val="000000"/>
                </a:solidFill>
                <a:effectLst/>
                <a:ea typeface="Times New Roman" panose="02020603050405020304" pitchFamily="18" charset="0"/>
                <a:cs typeface="Arial" panose="020B0604020202020204" pitchFamily="34" charset="0"/>
              </a:rPr>
              <a:t>(b) False</a:t>
            </a:r>
            <a:endParaRPr lang="en-US" sz="23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30270742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9FAD6-0F97-4037-81FE-E19149AF4AA1}"/>
              </a:ext>
            </a:extLst>
          </p:cNvPr>
          <p:cNvSpPr>
            <a:spLocks noGrp="1"/>
          </p:cNvSpPr>
          <p:nvPr>
            <p:ph type="title"/>
          </p:nvPr>
        </p:nvSpPr>
        <p:spPr/>
        <p:txBody>
          <a:bodyPr/>
          <a:lstStyle/>
          <a:p>
            <a:r>
              <a:rPr lang="en-US" sz="4400" dirty="0" err="1">
                <a:effectLst/>
                <a:ea typeface="Calibri" panose="020F0502020204030204" pitchFamily="34" charset="0"/>
                <a:cs typeface="Times New Roman" panose="02020603050405020304" pitchFamily="18" charset="0"/>
              </a:rPr>
              <a:t>Crique</a:t>
            </a:r>
            <a:r>
              <a:rPr lang="en-US" sz="4400" dirty="0">
                <a:effectLst/>
                <a:ea typeface="Calibri" panose="020F0502020204030204" pitchFamily="34" charset="0"/>
                <a:cs typeface="Times New Roman" panose="02020603050405020304" pitchFamily="18" charset="0"/>
              </a:rPr>
              <a:t> du </a:t>
            </a:r>
            <a:r>
              <a:rPr lang="en-US" sz="4400" dirty="0" err="1">
                <a:effectLst/>
                <a:ea typeface="Calibri" panose="020F0502020204030204" pitchFamily="34" charset="0"/>
                <a:cs typeface="Times New Roman" panose="02020603050405020304" pitchFamily="18" charset="0"/>
              </a:rPr>
              <a:t>Sowlé</a:t>
            </a:r>
            <a:endParaRPr lang="en-US" dirty="0"/>
          </a:p>
        </p:txBody>
      </p:sp>
      <p:sp>
        <p:nvSpPr>
          <p:cNvPr id="3" name="Content Placeholder 2">
            <a:extLst>
              <a:ext uri="{FF2B5EF4-FFF2-40B4-BE49-F238E27FC236}">
                <a16:creationId xmlns:a16="http://schemas.microsoft.com/office/drawing/2014/main" id="{912D2A01-1C6D-446C-8CBE-7690E2FD5C32}"/>
              </a:ext>
            </a:extLst>
          </p:cNvPr>
          <p:cNvSpPr>
            <a:spLocks noGrp="1"/>
          </p:cNvSpPr>
          <p:nvPr>
            <p:ph idx="1"/>
          </p:nvPr>
        </p:nvSpPr>
        <p:spPr/>
        <p:txBody>
          <a:bodyPr/>
          <a:lstStyle/>
          <a:p>
            <a:r>
              <a:rPr lang="en-US" sz="2400" dirty="0">
                <a:effectLst/>
                <a:latin typeface="Verdana" panose="020B0604030504040204" pitchFamily="34" charset="0"/>
                <a:ea typeface="Calibri" panose="020F0502020204030204" pitchFamily="34" charset="0"/>
                <a:cs typeface="Times New Roman" panose="02020603050405020304" pitchFamily="18" charset="0"/>
              </a:rPr>
              <a:t>Steve </a:t>
            </a:r>
            <a:r>
              <a:rPr lang="en-US" sz="2400" dirty="0" err="1">
                <a:effectLst/>
                <a:latin typeface="Verdana" panose="020B0604030504040204" pitchFamily="34" charset="0"/>
                <a:ea typeface="Calibri" panose="020F0502020204030204" pitchFamily="34" charset="0"/>
                <a:cs typeface="Times New Roman" panose="02020603050405020304" pitchFamily="18" charset="0"/>
              </a:rPr>
              <a:t>Sowle</a:t>
            </a:r>
            <a:r>
              <a:rPr lang="en-US" sz="2400" dirty="0">
                <a:effectLst/>
                <a:latin typeface="Verdana" panose="020B0604030504040204" pitchFamily="34" charset="0"/>
                <a:ea typeface="Calibri" panose="020F0502020204030204" pitchFamily="34" charset="0"/>
                <a:cs typeface="Times New Roman" panose="02020603050405020304" pitchFamily="18" charset="0"/>
              </a:rPr>
              <a:t> owns and operates </a:t>
            </a:r>
            <a:r>
              <a:rPr lang="en-US" sz="2400" dirty="0" err="1">
                <a:effectLst/>
                <a:latin typeface="Verdana" panose="020B0604030504040204" pitchFamily="34" charset="0"/>
                <a:ea typeface="Calibri" panose="020F0502020204030204" pitchFamily="34" charset="0"/>
                <a:cs typeface="Times New Roman" panose="02020603050405020304" pitchFamily="18" charset="0"/>
              </a:rPr>
              <a:t>Crique</a:t>
            </a:r>
            <a:r>
              <a:rPr lang="en-US" sz="2400" dirty="0">
                <a:effectLst/>
                <a:latin typeface="Verdana" panose="020B0604030504040204" pitchFamily="34" charset="0"/>
                <a:ea typeface="Calibri" panose="020F0502020204030204" pitchFamily="34" charset="0"/>
                <a:cs typeface="Times New Roman" panose="02020603050405020304" pitchFamily="18" charset="0"/>
              </a:rPr>
              <a:t> du </a:t>
            </a:r>
            <a:r>
              <a:rPr lang="en-US" sz="2400" dirty="0" err="1">
                <a:effectLst/>
                <a:latin typeface="Verdana" panose="020B0604030504040204" pitchFamily="34" charset="0"/>
                <a:ea typeface="Calibri" panose="020F0502020204030204" pitchFamily="34" charset="0"/>
                <a:cs typeface="Times New Roman" panose="02020603050405020304" pitchFamily="18" charset="0"/>
              </a:rPr>
              <a:t>Sowlé</a:t>
            </a:r>
            <a:r>
              <a:rPr lang="en-US" sz="2400" dirty="0">
                <a:effectLst/>
                <a:latin typeface="Verdana" panose="020B0604030504040204" pitchFamily="34" charset="0"/>
                <a:ea typeface="Calibri" panose="020F0502020204030204" pitchFamily="34" charset="0"/>
                <a:cs typeface="Times New Roman" panose="02020603050405020304" pitchFamily="18" charset="0"/>
              </a:rPr>
              <a:t>, the sole </a:t>
            </a:r>
            <a:r>
              <a:rPr lang="en-US" sz="2400" dirty="0" err="1">
                <a:effectLst/>
                <a:latin typeface="Verdana" panose="020B0604030504040204" pitchFamily="34" charset="0"/>
                <a:ea typeface="Calibri" panose="020F0502020204030204" pitchFamily="34" charset="0"/>
                <a:cs typeface="Times New Roman" panose="02020603050405020304" pitchFamily="18" charset="0"/>
              </a:rPr>
              <a:t>Sowle</a:t>
            </a:r>
            <a:r>
              <a:rPr lang="en-US" sz="2400" dirty="0">
                <a:effectLst/>
                <a:latin typeface="Verdana" panose="020B0604030504040204" pitchFamily="34" charset="0"/>
                <a:ea typeface="Calibri" panose="020F0502020204030204" pitchFamily="34" charset="0"/>
                <a:cs typeface="Times New Roman" panose="02020603050405020304" pitchFamily="18" charset="0"/>
              </a:rPr>
              <a:t> soul circus. </a:t>
            </a:r>
            <a:r>
              <a:rPr lang="en-US" sz="2400" dirty="0" err="1">
                <a:effectLst/>
                <a:latin typeface="Verdana" panose="020B0604030504040204" pitchFamily="34" charset="0"/>
                <a:ea typeface="Calibri" panose="020F0502020204030204" pitchFamily="34" charset="0"/>
                <a:cs typeface="Times New Roman" panose="02020603050405020304" pitchFamily="18" charset="0"/>
              </a:rPr>
              <a:t>Sowle</a:t>
            </a:r>
            <a:r>
              <a:rPr lang="en-US" sz="2400" dirty="0">
                <a:effectLst/>
                <a:latin typeface="Verdana" panose="020B0604030504040204" pitchFamily="34" charset="0"/>
                <a:ea typeface="Calibri" panose="020F0502020204030204" pitchFamily="34" charset="0"/>
                <a:cs typeface="Times New Roman" panose="02020603050405020304" pitchFamily="18" charset="0"/>
              </a:rPr>
              <a:t> is negotiating with Ruddy Stein of the circus supply company, Equipment Roche, for aerial silks. They meet to sign a written contract for “40 red aerial silks.” Just before he signs, </a:t>
            </a:r>
            <a:r>
              <a:rPr lang="en-US" sz="2400" dirty="0" err="1">
                <a:effectLst/>
                <a:latin typeface="Verdana" panose="020B0604030504040204" pitchFamily="34" charset="0"/>
                <a:ea typeface="Calibri" panose="020F0502020204030204" pitchFamily="34" charset="0"/>
                <a:cs typeface="Times New Roman" panose="02020603050405020304" pitchFamily="18" charset="0"/>
              </a:rPr>
              <a:t>Sowle</a:t>
            </a:r>
            <a:r>
              <a:rPr lang="en-US" sz="2400" dirty="0">
                <a:effectLst/>
                <a:latin typeface="Verdana" panose="020B0604030504040204" pitchFamily="34" charset="0"/>
                <a:ea typeface="Calibri" panose="020F0502020204030204" pitchFamily="34" charset="0"/>
                <a:cs typeface="Times New Roman" panose="02020603050405020304" pitchFamily="18" charset="0"/>
              </a:rPr>
              <a:t> says, “You know I have changed my mind. I need blue silks. </a:t>
            </a:r>
            <a:r>
              <a:rPr lang="en-US" sz="2400" dirty="0">
                <a:latin typeface="Verdana" panose="020B0604030504040204" pitchFamily="34" charset="0"/>
                <a:ea typeface="Calibri" panose="020F0502020204030204" pitchFamily="34" charset="0"/>
                <a:cs typeface="Times New Roman" panose="02020603050405020304" pitchFamily="18" charset="0"/>
              </a:rPr>
              <a:t>Can we agree that in this agreement ‘red’ means blue?” Stein says, “Agreed.”</a:t>
            </a:r>
          </a:p>
          <a:p>
            <a:r>
              <a:rPr lang="en-US" sz="2400" dirty="0">
                <a:latin typeface="Verdana" panose="020B0604030504040204" pitchFamily="34" charset="0"/>
                <a:cs typeface="Times New Roman" panose="02020603050405020304" pitchFamily="18" charset="0"/>
              </a:rPr>
              <a:t>(a) </a:t>
            </a:r>
            <a:r>
              <a:rPr lang="en-US" sz="2400" dirty="0" err="1">
                <a:latin typeface="Verdana" panose="020B0604030504040204" pitchFamily="34" charset="0"/>
                <a:cs typeface="Times New Roman" panose="02020603050405020304" pitchFamily="18" charset="0"/>
              </a:rPr>
              <a:t>Sowle</a:t>
            </a:r>
            <a:r>
              <a:rPr lang="en-US" sz="2400" dirty="0">
                <a:latin typeface="Verdana" panose="020B0604030504040204" pitchFamily="34" charset="0"/>
                <a:cs typeface="Times New Roman" panose="02020603050405020304" pitchFamily="18" charset="0"/>
              </a:rPr>
              <a:t> promised to buy red silks.</a:t>
            </a:r>
          </a:p>
          <a:p>
            <a:r>
              <a:rPr lang="en-US" sz="2400">
                <a:latin typeface="Verdana" panose="020B0604030504040204" pitchFamily="34" charset="0"/>
                <a:cs typeface="Times New Roman" panose="02020603050405020304" pitchFamily="18" charset="0"/>
              </a:rPr>
              <a:t>(b) Sowle</a:t>
            </a:r>
            <a:r>
              <a:rPr lang="en-US" sz="2400" dirty="0">
                <a:latin typeface="Verdana" panose="020B0604030504040204" pitchFamily="34" charset="0"/>
                <a:cs typeface="Times New Roman" panose="02020603050405020304" pitchFamily="18" charset="0"/>
              </a:rPr>
              <a:t> promised to by blue silks.</a:t>
            </a:r>
            <a:endParaRPr lang="en-US" sz="3600" dirty="0"/>
          </a:p>
        </p:txBody>
      </p:sp>
    </p:spTree>
    <p:extLst>
      <p:ext uri="{BB962C8B-B14F-4D97-AF65-F5344CB8AC3E}">
        <p14:creationId xmlns:p14="http://schemas.microsoft.com/office/powerpoint/2010/main" val="1751529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3F56-A5F3-41C8-9716-DB1D2A65F2E2}"/>
              </a:ext>
            </a:extLst>
          </p:cNvPr>
          <p:cNvSpPr>
            <a:spLocks noGrp="1"/>
          </p:cNvSpPr>
          <p:nvPr>
            <p:ph type="title"/>
          </p:nvPr>
        </p:nvSpPr>
        <p:spPr/>
        <p:txBody>
          <a:bodyPr/>
          <a:lstStyle/>
          <a:p>
            <a:r>
              <a:rPr lang="en-US" dirty="0"/>
              <a:t>Spaulding v. Morse</a:t>
            </a:r>
          </a:p>
        </p:txBody>
      </p:sp>
      <p:sp>
        <p:nvSpPr>
          <p:cNvPr id="3" name="Content Placeholder 2">
            <a:extLst>
              <a:ext uri="{FF2B5EF4-FFF2-40B4-BE49-F238E27FC236}">
                <a16:creationId xmlns:a16="http://schemas.microsoft.com/office/drawing/2014/main" id="{0063D9FD-20AF-4049-8790-F1ABDFC55D91}"/>
              </a:ext>
            </a:extLst>
          </p:cNvPr>
          <p:cNvSpPr>
            <a:spLocks noGrp="1"/>
          </p:cNvSpPr>
          <p:nvPr>
            <p:ph idx="1"/>
          </p:nvPr>
        </p:nvSpPr>
        <p:spPr/>
        <p:txBody>
          <a:bodyPr/>
          <a:lstStyle/>
          <a:p>
            <a:r>
              <a:rPr lang="en-US" dirty="0"/>
              <a:t>There is a divorce decree followed by agreement in which father (George) promises to pay $1200 a year to his son Richard "until Richard D. Morse enters some college". </a:t>
            </a:r>
          </a:p>
          <a:p>
            <a:r>
              <a:rPr lang="en-US" dirty="0"/>
              <a:t>Richard is drafted into the army the day after he graduates from high school (it is 1946). </a:t>
            </a:r>
          </a:p>
          <a:p>
            <a:r>
              <a:rPr lang="en-US" dirty="0"/>
              <a:t>Does George have to pay $1200 a year?</a:t>
            </a:r>
          </a:p>
        </p:txBody>
      </p:sp>
    </p:spTree>
    <p:extLst>
      <p:ext uri="{BB962C8B-B14F-4D97-AF65-F5344CB8AC3E}">
        <p14:creationId xmlns:p14="http://schemas.microsoft.com/office/powerpoint/2010/main" val="2081882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725CC-DEE5-44BB-9204-BBD7C4DD400D}"/>
              </a:ext>
            </a:extLst>
          </p:cNvPr>
          <p:cNvSpPr>
            <a:spLocks noGrp="1"/>
          </p:cNvSpPr>
          <p:nvPr>
            <p:ph type="title"/>
          </p:nvPr>
        </p:nvSpPr>
        <p:spPr/>
        <p:txBody>
          <a:bodyPr/>
          <a:lstStyle/>
          <a:p>
            <a:r>
              <a:rPr lang="en-US" dirty="0"/>
              <a:t>The Objective Intent Test</a:t>
            </a:r>
          </a:p>
        </p:txBody>
      </p:sp>
      <p:sp>
        <p:nvSpPr>
          <p:cNvPr id="3" name="Content Placeholder 2">
            <a:extLst>
              <a:ext uri="{FF2B5EF4-FFF2-40B4-BE49-F238E27FC236}">
                <a16:creationId xmlns:a16="http://schemas.microsoft.com/office/drawing/2014/main" id="{BCF64BC9-AE5A-4F89-9B61-2642D3386CC0}"/>
              </a:ext>
            </a:extLst>
          </p:cNvPr>
          <p:cNvSpPr>
            <a:spLocks noGrp="1"/>
          </p:cNvSpPr>
          <p:nvPr>
            <p:ph idx="1"/>
          </p:nvPr>
        </p:nvSpPr>
        <p:spPr>
          <a:xfrm>
            <a:off x="422988" y="1219200"/>
            <a:ext cx="8229600" cy="5360987"/>
          </a:xfrm>
        </p:spPr>
        <p:txBody>
          <a:bodyPr/>
          <a:lstStyle/>
          <a:p>
            <a:r>
              <a:rPr lang="en-US" dirty="0"/>
              <a:t>What would a reasonable outsider think was promised by </a:t>
            </a:r>
            <a:r>
              <a:rPr lang="en-US" b="1" dirty="0"/>
              <a:t>"until Richard D. Morse enters some college"</a:t>
            </a:r>
            <a:r>
              <a:rPr lang="en-US" dirty="0"/>
              <a:t>? </a:t>
            </a:r>
          </a:p>
          <a:p>
            <a:pPr lvl="2"/>
            <a:r>
              <a:rPr lang="en-US" dirty="0"/>
              <a:t>Including the army</a:t>
            </a:r>
          </a:p>
          <a:p>
            <a:pPr lvl="2"/>
            <a:r>
              <a:rPr lang="en-US" dirty="0"/>
              <a:t>Not including the army</a:t>
            </a:r>
          </a:p>
          <a:p>
            <a:r>
              <a:rPr lang="en-US" dirty="0"/>
              <a:t>That George should pay until college?  </a:t>
            </a:r>
          </a:p>
          <a:p>
            <a:pPr lvl="1"/>
            <a:r>
              <a:rPr lang="en-US" dirty="0"/>
              <a:t>If so, George should pay while Richard is in the army?  </a:t>
            </a:r>
          </a:p>
          <a:p>
            <a:r>
              <a:rPr lang="en-US" dirty="0"/>
              <a:t>The court does not use the objective intent approach. </a:t>
            </a:r>
          </a:p>
          <a:p>
            <a:r>
              <a:rPr lang="en-US" dirty="0"/>
              <a:t>Why?</a:t>
            </a:r>
          </a:p>
        </p:txBody>
      </p:sp>
    </p:spTree>
    <p:extLst>
      <p:ext uri="{BB962C8B-B14F-4D97-AF65-F5344CB8AC3E}">
        <p14:creationId xmlns:p14="http://schemas.microsoft.com/office/powerpoint/2010/main" val="3487892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9FB44B38-9DB5-466E-A4F0-BA9C1736510A}"/>
              </a:ext>
            </a:extLst>
          </p:cNvPr>
          <p:cNvSpPr>
            <a:spLocks noGrp="1"/>
          </p:cNvSpPr>
          <p:nvPr>
            <p:ph type="title"/>
          </p:nvPr>
        </p:nvSpPr>
        <p:spPr/>
        <p:txBody>
          <a:bodyPr/>
          <a:lstStyle/>
          <a:p>
            <a:r>
              <a:rPr lang="en-US" altLang="en-US"/>
              <a:t>The Objective Intent Test Result</a:t>
            </a:r>
          </a:p>
        </p:txBody>
      </p:sp>
      <p:sp>
        <p:nvSpPr>
          <p:cNvPr id="5123" name="Content Placeholder 2">
            <a:extLst>
              <a:ext uri="{FF2B5EF4-FFF2-40B4-BE49-F238E27FC236}">
                <a16:creationId xmlns:a16="http://schemas.microsoft.com/office/drawing/2014/main" id="{7968ECAB-7055-4F56-84A2-FC35B2E79B38}"/>
              </a:ext>
            </a:extLst>
          </p:cNvPr>
          <p:cNvSpPr>
            <a:spLocks noGrp="1"/>
          </p:cNvSpPr>
          <p:nvPr>
            <p:ph idx="1"/>
          </p:nvPr>
        </p:nvSpPr>
        <p:spPr/>
        <p:txBody>
          <a:bodyPr/>
          <a:lstStyle/>
          <a:p>
            <a:r>
              <a:rPr lang="en-US" altLang="en-US" sz="2800"/>
              <a:t>This:</a:t>
            </a:r>
          </a:p>
          <a:p>
            <a:pPr lvl="1"/>
            <a:r>
              <a:rPr lang="en-US" altLang="en-US" sz="2400"/>
              <a:t>“George shall pay to Ruth $100 per month until Richard enters college, and, thereupon, and for a period not to exceed four years thereafter, to pay $ 2,200 a month to Ruth.”</a:t>
            </a:r>
          </a:p>
          <a:p>
            <a:r>
              <a:rPr lang="en-US" altLang="en-US" sz="2800"/>
              <a:t>is ambiguous.</a:t>
            </a:r>
          </a:p>
          <a:p>
            <a:r>
              <a:rPr lang="en-US" altLang="en-US" sz="2800"/>
              <a:t>It could plausibly be interpreted in two inconsistent ways:</a:t>
            </a:r>
          </a:p>
          <a:p>
            <a:pPr lvl="1"/>
            <a:r>
              <a:rPr lang="en-US" altLang="en-US" sz="2400"/>
              <a:t>George pays while Richard is in the army.</a:t>
            </a:r>
          </a:p>
          <a:p>
            <a:pPr lvl="1"/>
            <a:r>
              <a:rPr lang="en-US" altLang="en-US" sz="2400"/>
              <a:t>George does not pay while Richard is in the army.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Content Placeholder 3">
            <a:extLst>
              <a:ext uri="{FF2B5EF4-FFF2-40B4-BE49-F238E27FC236}">
                <a16:creationId xmlns:a16="http://schemas.microsoft.com/office/drawing/2014/main" id="{C7909026-C8BA-488D-B42A-4FAE1D8F0D58}"/>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838200" y="1752600"/>
            <a:ext cx="2362200" cy="2573338"/>
          </a:xfrm>
        </p:spPr>
      </p:pic>
      <p:pic>
        <p:nvPicPr>
          <p:cNvPr id="6147" name="Content Placeholder 3">
            <a:extLst>
              <a:ext uri="{FF2B5EF4-FFF2-40B4-BE49-F238E27FC236}">
                <a16:creationId xmlns:a16="http://schemas.microsoft.com/office/drawing/2014/main" id="{32D29B39-B049-4DC7-8E95-03FA31C2801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1752600"/>
            <a:ext cx="2362200" cy="257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itle 1">
            <a:extLst>
              <a:ext uri="{FF2B5EF4-FFF2-40B4-BE49-F238E27FC236}">
                <a16:creationId xmlns:a16="http://schemas.microsoft.com/office/drawing/2014/main" id="{A4F5ED17-12F7-4BAA-9AF3-59E6A4E0399E}"/>
              </a:ext>
            </a:extLst>
          </p:cNvPr>
          <p:cNvSpPr>
            <a:spLocks noGrp="1"/>
          </p:cNvSpPr>
          <p:nvPr>
            <p:ph type="title"/>
          </p:nvPr>
        </p:nvSpPr>
        <p:spPr/>
        <p:txBody>
          <a:bodyPr/>
          <a:lstStyle/>
          <a:p>
            <a:r>
              <a:rPr lang="en-US" altLang="en-US" dirty="0"/>
              <a:t>Why That Result?</a:t>
            </a:r>
          </a:p>
        </p:txBody>
      </p:sp>
      <p:sp>
        <p:nvSpPr>
          <p:cNvPr id="5" name="Oval 4">
            <a:extLst>
              <a:ext uri="{FF2B5EF4-FFF2-40B4-BE49-F238E27FC236}">
                <a16:creationId xmlns:a16="http://schemas.microsoft.com/office/drawing/2014/main" id="{C7E2E975-7992-4A36-9C55-8EEFE258B1C2}"/>
              </a:ext>
            </a:extLst>
          </p:cNvPr>
          <p:cNvSpPr/>
          <p:nvPr/>
        </p:nvSpPr>
        <p:spPr>
          <a:xfrm>
            <a:off x="1447800"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6" name="Oval 5">
            <a:extLst>
              <a:ext uri="{FF2B5EF4-FFF2-40B4-BE49-F238E27FC236}">
                <a16:creationId xmlns:a16="http://schemas.microsoft.com/office/drawing/2014/main" id="{FC4E0412-54F0-49C1-8A69-A16BF1BFC5BF}"/>
              </a:ext>
            </a:extLst>
          </p:cNvPr>
          <p:cNvSpPr/>
          <p:nvPr/>
        </p:nvSpPr>
        <p:spPr>
          <a:xfrm>
            <a:off x="18637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a:extLst>
              <a:ext uri="{FF2B5EF4-FFF2-40B4-BE49-F238E27FC236}">
                <a16:creationId xmlns:a16="http://schemas.microsoft.com/office/drawing/2014/main" id="{8C7E099E-7860-4C9B-B048-06462862436F}"/>
              </a:ext>
            </a:extLst>
          </p:cNvPr>
          <p:cNvSpPr/>
          <p:nvPr/>
        </p:nvSpPr>
        <p:spPr>
          <a:xfrm>
            <a:off x="25908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49E3DCFB-85D1-452D-91EA-D59AB55FA61E}"/>
              </a:ext>
            </a:extLst>
          </p:cNvPr>
          <p:cNvSpPr/>
          <p:nvPr/>
        </p:nvSpPr>
        <p:spPr>
          <a:xfrm>
            <a:off x="2117725"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BCC76291-EE3F-445E-8CB0-917B8D1054FD}"/>
              </a:ext>
            </a:extLst>
          </p:cNvPr>
          <p:cNvSpPr/>
          <p:nvPr/>
        </p:nvSpPr>
        <p:spPr>
          <a:xfrm>
            <a:off x="5486400" y="47244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5" name="Oval 14">
            <a:extLst>
              <a:ext uri="{FF2B5EF4-FFF2-40B4-BE49-F238E27FC236}">
                <a16:creationId xmlns:a16="http://schemas.microsoft.com/office/drawing/2014/main" id="{CCFD263F-97A9-4FA4-A4C0-8A3E9CF2D67D}"/>
              </a:ext>
            </a:extLst>
          </p:cNvPr>
          <p:cNvSpPr/>
          <p:nvPr/>
        </p:nvSpPr>
        <p:spPr>
          <a:xfrm>
            <a:off x="5921375"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Oval 15">
            <a:extLst>
              <a:ext uri="{FF2B5EF4-FFF2-40B4-BE49-F238E27FC236}">
                <a16:creationId xmlns:a16="http://schemas.microsoft.com/office/drawing/2014/main" id="{411BD5EF-A839-4949-AB73-9EEDFE1447CA}"/>
              </a:ext>
            </a:extLst>
          </p:cNvPr>
          <p:cNvSpPr/>
          <p:nvPr/>
        </p:nvSpPr>
        <p:spPr>
          <a:xfrm>
            <a:off x="6648450" y="50133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Oval 16">
            <a:extLst>
              <a:ext uri="{FF2B5EF4-FFF2-40B4-BE49-F238E27FC236}">
                <a16:creationId xmlns:a16="http://schemas.microsoft.com/office/drawing/2014/main" id="{80705E4C-A7B3-4D8B-8A0C-4DA8EA1440AA}"/>
              </a:ext>
            </a:extLst>
          </p:cNvPr>
          <p:cNvSpPr/>
          <p:nvPr/>
        </p:nvSpPr>
        <p:spPr>
          <a:xfrm>
            <a:off x="6181725" y="5722938"/>
            <a:ext cx="273050" cy="904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
            <a:extLst>
              <a:ext uri="{FF2B5EF4-FFF2-40B4-BE49-F238E27FC236}">
                <a16:creationId xmlns:a16="http://schemas.microsoft.com/office/drawing/2014/main" id="{A796382C-2FFF-43DC-9EC7-CB642387D2B9}"/>
              </a:ext>
            </a:extLst>
          </p:cNvPr>
          <p:cNvSpPr txBox="1"/>
          <p:nvPr/>
        </p:nvSpPr>
        <p:spPr>
          <a:xfrm>
            <a:off x="685800" y="1077436"/>
            <a:ext cx="8229599" cy="646331"/>
          </a:xfrm>
          <a:prstGeom prst="rect">
            <a:avLst/>
          </a:prstGeom>
          <a:noFill/>
        </p:spPr>
        <p:txBody>
          <a:bodyPr wrap="square" rtlCol="0">
            <a:spAutoFit/>
          </a:bodyPr>
          <a:lstStyle/>
          <a:p>
            <a:r>
              <a:rPr lang="en-US" altLang="en-US" dirty="0"/>
              <a:t>Ask, What Did Ruth and George think about the possibility that Richard would be drafted into the army?</a:t>
            </a:r>
            <a:endParaRPr lang="en-US" dirty="0"/>
          </a:p>
        </p:txBody>
      </p:sp>
      <p:sp>
        <p:nvSpPr>
          <p:cNvPr id="14" name="TextBox 13">
            <a:extLst>
              <a:ext uri="{FF2B5EF4-FFF2-40B4-BE49-F238E27FC236}">
                <a16:creationId xmlns:a16="http://schemas.microsoft.com/office/drawing/2014/main" id="{FA7ABAF4-8793-4A41-B0C7-566699A64DDF}"/>
              </a:ext>
            </a:extLst>
          </p:cNvPr>
          <p:cNvSpPr txBox="1"/>
          <p:nvPr/>
        </p:nvSpPr>
        <p:spPr>
          <a:xfrm>
            <a:off x="3429000" y="2523390"/>
            <a:ext cx="1993900" cy="3139321"/>
          </a:xfrm>
          <a:prstGeom prst="rect">
            <a:avLst/>
          </a:prstGeom>
          <a:noFill/>
        </p:spPr>
        <p:txBody>
          <a:bodyPr wrap="square" rtlCol="0">
            <a:spAutoFit/>
          </a:bodyPr>
          <a:lstStyle/>
          <a:p>
            <a:r>
              <a:rPr lang="en-US" altLang="en-US" dirty="0"/>
              <a:t>Nothing in the circumstances suggests to a reasonable person any particular interpretation of the words and actions in regard to Richard being drafted.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dirty="0"/>
              <a:t>Compare </a:t>
            </a:r>
            <a:r>
              <a:rPr lang="en-US" altLang="en-US" i="1" dirty="0"/>
              <a:t>Embry v. McKittrick</a:t>
            </a:r>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2771507" y="2015075"/>
            <a:ext cx="18004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“Go ahead . . .” </a:t>
            </a:r>
          </a:p>
        </p:txBody>
      </p:sp>
      <p:sp>
        <p:nvSpPr>
          <p:cNvPr id="5" name="Oval Callout 4">
            <a:extLst>
              <a:ext uri="{FF2B5EF4-FFF2-40B4-BE49-F238E27FC236}">
                <a16:creationId xmlns:a16="http://schemas.microsoft.com/office/drawing/2014/main" id="{7EFF93A5-3492-4D39-AE55-8B88B5A82334}"/>
              </a:ext>
            </a:extLst>
          </p:cNvPr>
          <p:cNvSpPr/>
          <p:nvPr/>
        </p:nvSpPr>
        <p:spPr>
          <a:xfrm>
            <a:off x="2644775" y="1752600"/>
            <a:ext cx="1917700" cy="99060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1688" y="2319338"/>
            <a:ext cx="1843087"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892175"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13081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203517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1562100"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3811588" y="48006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41370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48482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4546600" y="5765800"/>
            <a:ext cx="273050" cy="904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1139825" y="2854325"/>
            <a:ext cx="1257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I am not  promising</a:t>
            </a:r>
          </a:p>
        </p:txBody>
      </p:sp>
      <p:pic>
        <p:nvPicPr>
          <p:cNvPr id="13327" name="Picture 2" descr="http://blogs.technet.com/resized-image.ashx/__size/550x0/__key/communityserver-blogs-components-weblogfiles/00-00-00-91-10/2018.StickFigure_5F00_Robe.png">
            <a:extLst>
              <a:ext uri="{FF2B5EF4-FFF2-40B4-BE49-F238E27FC236}">
                <a16:creationId xmlns:a16="http://schemas.microsoft.com/office/drawing/2014/main" id="{74808F6C-81E5-4B44-859E-7DEAE5E32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5713" y="27051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Content Placeholder 3">
            <a:extLst>
              <a:ext uri="{FF2B5EF4-FFF2-40B4-BE49-F238E27FC236}">
                <a16:creationId xmlns:a16="http://schemas.microsoft.com/office/drawing/2014/main" id="{A5E9E2FE-8A2E-49B1-9C84-AAE5A38E50F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554857" y="1081500"/>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562475" y="2435225"/>
            <a:ext cx="17399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4848225" y="2854325"/>
            <a:ext cx="14541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He is promising</a:t>
            </a:r>
          </a:p>
        </p:txBody>
      </p:sp>
      <p:sp>
        <p:nvSpPr>
          <p:cNvPr id="13331" name="TextBox 21">
            <a:extLst>
              <a:ext uri="{FF2B5EF4-FFF2-40B4-BE49-F238E27FC236}">
                <a16:creationId xmlns:a16="http://schemas.microsoft.com/office/drawing/2014/main" id="{1CE9E34B-89B0-42C8-871A-49D9A9AAA94D}"/>
              </a:ext>
            </a:extLst>
          </p:cNvPr>
          <p:cNvSpPr txBox="1">
            <a:spLocks noChangeArrowheads="1"/>
          </p:cNvSpPr>
          <p:nvPr/>
        </p:nvSpPr>
        <p:spPr bwMode="auto">
          <a:xfrm>
            <a:off x="6783387" y="1541296"/>
            <a:ext cx="22828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Promise</a:t>
            </a:r>
          </a:p>
        </p:txBody>
      </p:sp>
      <p:sp>
        <p:nvSpPr>
          <p:cNvPr id="21" name="Line Callout 1 20">
            <a:extLst>
              <a:ext uri="{FF2B5EF4-FFF2-40B4-BE49-F238E27FC236}">
                <a16:creationId xmlns:a16="http://schemas.microsoft.com/office/drawing/2014/main" id="{09891A08-5DDF-484C-9DB0-E35821C91678}"/>
              </a:ext>
            </a:extLst>
          </p:cNvPr>
          <p:cNvSpPr/>
          <p:nvPr/>
        </p:nvSpPr>
        <p:spPr>
          <a:xfrm>
            <a:off x="6465888" y="5276850"/>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33" name="TextBox 23">
            <a:extLst>
              <a:ext uri="{FF2B5EF4-FFF2-40B4-BE49-F238E27FC236}">
                <a16:creationId xmlns:a16="http://schemas.microsoft.com/office/drawing/2014/main" id="{AB56CD5E-B084-4241-9024-5C0F428BC910}"/>
              </a:ext>
            </a:extLst>
          </p:cNvPr>
          <p:cNvSpPr txBox="1">
            <a:spLocks noChangeArrowheads="1"/>
          </p:cNvSpPr>
          <p:nvPr/>
        </p:nvSpPr>
        <p:spPr bwMode="auto">
          <a:xfrm>
            <a:off x="6605588" y="5486400"/>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The reasonable person.</a:t>
            </a:r>
          </a:p>
        </p:txBody>
      </p:sp>
      <p:sp>
        <p:nvSpPr>
          <p:cNvPr id="23" name="Oval 22">
            <a:extLst>
              <a:ext uri="{FF2B5EF4-FFF2-40B4-BE49-F238E27FC236}">
                <a16:creationId xmlns:a16="http://schemas.microsoft.com/office/drawing/2014/main" id="{E257B870-2836-49D2-A719-BE90519753B3}"/>
              </a:ext>
            </a:extLst>
          </p:cNvPr>
          <p:cNvSpPr/>
          <p:nvPr/>
        </p:nvSpPr>
        <p:spPr>
          <a:xfrm>
            <a:off x="7962900" y="3117850"/>
            <a:ext cx="114300" cy="1333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reeform 23">
            <a:extLst>
              <a:ext uri="{FF2B5EF4-FFF2-40B4-BE49-F238E27FC236}">
                <a16:creationId xmlns:a16="http://schemas.microsoft.com/office/drawing/2014/main" id="{8571E66F-C402-4E55-8EFE-94D5D222DEC5}"/>
              </a:ext>
            </a:extLst>
          </p:cNvPr>
          <p:cNvSpPr/>
          <p:nvPr/>
        </p:nvSpPr>
        <p:spPr>
          <a:xfrm>
            <a:off x="7994650" y="3422650"/>
            <a:ext cx="138113" cy="111125"/>
          </a:xfrm>
          <a:custGeom>
            <a:avLst/>
            <a:gdLst>
              <a:gd name="connsiteX0" fmla="*/ 0 w 138545"/>
              <a:gd name="connsiteY0" fmla="*/ 83127 h 111213"/>
              <a:gd name="connsiteX1" fmla="*/ 69272 w 138545"/>
              <a:gd name="connsiteY1" fmla="*/ 110836 h 111213"/>
              <a:gd name="connsiteX2" fmla="*/ 96982 w 138545"/>
              <a:gd name="connsiteY2" fmla="*/ 69272 h 111213"/>
              <a:gd name="connsiteX3" fmla="*/ 138545 w 138545"/>
              <a:gd name="connsiteY3" fmla="*/ 0 h 111213"/>
            </a:gdLst>
            <a:ahLst/>
            <a:cxnLst>
              <a:cxn ang="0">
                <a:pos x="connsiteX0" y="connsiteY0"/>
              </a:cxn>
              <a:cxn ang="0">
                <a:pos x="connsiteX1" y="connsiteY1"/>
              </a:cxn>
              <a:cxn ang="0">
                <a:pos x="connsiteX2" y="connsiteY2"/>
              </a:cxn>
              <a:cxn ang="0">
                <a:pos x="connsiteX3" y="connsiteY3"/>
              </a:cxn>
            </a:cxnLst>
            <a:rect l="l" t="t" r="r" b="b"/>
            <a:pathLst>
              <a:path w="138545" h="111213">
                <a:moveTo>
                  <a:pt x="0" y="83127"/>
                </a:moveTo>
                <a:cubicBezTo>
                  <a:pt x="23091" y="92363"/>
                  <a:pt x="44653" y="114353"/>
                  <a:pt x="69272" y="110836"/>
                </a:cubicBezTo>
                <a:cubicBezTo>
                  <a:pt x="85756" y="108481"/>
                  <a:pt x="89535" y="84165"/>
                  <a:pt x="96982" y="69272"/>
                </a:cubicBezTo>
                <a:cubicBezTo>
                  <a:pt x="132953" y="-2670"/>
                  <a:pt x="84422" y="54123"/>
                  <a:pt x="13854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5">
            <a:extLst>
              <a:ext uri="{FF2B5EF4-FFF2-40B4-BE49-F238E27FC236}">
                <a16:creationId xmlns:a16="http://schemas.microsoft.com/office/drawing/2014/main" id="{E7BB3028-BE3E-4E32-84E2-6F42ACDDD4AF}"/>
              </a:ext>
            </a:extLst>
          </p:cNvPr>
          <p:cNvSpPr txBox="1">
            <a:spLocks noChangeArrowheads="1"/>
          </p:cNvSpPr>
          <p:nvPr/>
        </p:nvSpPr>
        <p:spPr bwMode="auto">
          <a:xfrm>
            <a:off x="4345181" y="6350037"/>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Embry</a:t>
            </a:r>
          </a:p>
        </p:txBody>
      </p:sp>
      <p:sp>
        <p:nvSpPr>
          <p:cNvPr id="3" name="TextBox 15">
            <a:extLst>
              <a:ext uri="{FF2B5EF4-FFF2-40B4-BE49-F238E27FC236}">
                <a16:creationId xmlns:a16="http://schemas.microsoft.com/office/drawing/2014/main" id="{46640F05-803C-485C-8128-4614459D31F3}"/>
              </a:ext>
            </a:extLst>
          </p:cNvPr>
          <p:cNvSpPr txBox="1">
            <a:spLocks noChangeArrowheads="1"/>
          </p:cNvSpPr>
          <p:nvPr/>
        </p:nvSpPr>
        <p:spPr bwMode="auto">
          <a:xfrm>
            <a:off x="1094581" y="6420466"/>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McKittrick</a:t>
            </a:r>
          </a:p>
        </p:txBody>
      </p:sp>
      <p:sp>
        <p:nvSpPr>
          <p:cNvPr id="4" name="TextBox 3">
            <a:extLst>
              <a:ext uri="{FF2B5EF4-FFF2-40B4-BE49-F238E27FC236}">
                <a16:creationId xmlns:a16="http://schemas.microsoft.com/office/drawing/2014/main" id="{116ED693-BD2B-4A72-B85D-9F7C32623F51}"/>
              </a:ext>
            </a:extLst>
          </p:cNvPr>
          <p:cNvSpPr txBox="1"/>
          <p:nvPr/>
        </p:nvSpPr>
        <p:spPr>
          <a:xfrm>
            <a:off x="77788" y="1239750"/>
            <a:ext cx="3208144" cy="1015663"/>
          </a:xfrm>
          <a:prstGeom prst="rect">
            <a:avLst/>
          </a:prstGeom>
          <a:noFill/>
        </p:spPr>
        <p:txBody>
          <a:bodyPr wrap="square" rtlCol="0">
            <a:spAutoFit/>
          </a:bodyPr>
          <a:lstStyle/>
          <a:p>
            <a:r>
              <a:rPr lang="en-US" sz="3200" b="1" dirty="0">
                <a:solidFill>
                  <a:srgbClr val="FF0000"/>
                </a:solidFill>
              </a:rPr>
              <a:t>No</a:t>
            </a:r>
            <a:r>
              <a:rPr lang="en-US" sz="2400" dirty="0">
                <a:solidFill>
                  <a:srgbClr val="FF0000"/>
                </a:solidFill>
              </a:rPr>
              <a:t> ambiguity, </a:t>
            </a:r>
            <a:r>
              <a:rPr lang="en-US" sz="3600" b="1" dirty="0">
                <a:solidFill>
                  <a:srgbClr val="FF0000"/>
                </a:solidFill>
              </a:rPr>
              <a:t>no</a:t>
            </a:r>
            <a:r>
              <a:rPr lang="en-US" sz="2400" dirty="0">
                <a:solidFill>
                  <a:srgbClr val="FF0000"/>
                </a:solidFill>
              </a:rPr>
              <a:t> misunderstanding </a:t>
            </a:r>
          </a:p>
        </p:txBody>
      </p:sp>
    </p:spTree>
    <p:extLst>
      <p:ext uri="{BB962C8B-B14F-4D97-AF65-F5344CB8AC3E}">
        <p14:creationId xmlns:p14="http://schemas.microsoft.com/office/powerpoint/2010/main" val="1227086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dirty="0"/>
              <a:t>No Ambiguity Because . . .</a:t>
            </a:r>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2771507" y="2015075"/>
            <a:ext cx="18004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“Go ahead . . .” </a:t>
            </a:r>
          </a:p>
        </p:txBody>
      </p:sp>
      <p:sp>
        <p:nvSpPr>
          <p:cNvPr id="5" name="Oval Callout 4">
            <a:extLst>
              <a:ext uri="{FF2B5EF4-FFF2-40B4-BE49-F238E27FC236}">
                <a16:creationId xmlns:a16="http://schemas.microsoft.com/office/drawing/2014/main" id="{7EFF93A5-3492-4D39-AE55-8B88B5A82334}"/>
              </a:ext>
            </a:extLst>
          </p:cNvPr>
          <p:cNvSpPr/>
          <p:nvPr/>
        </p:nvSpPr>
        <p:spPr>
          <a:xfrm>
            <a:off x="2644775" y="1752600"/>
            <a:ext cx="1917700" cy="99060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1688" y="2319338"/>
            <a:ext cx="1843087"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892175"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13081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203517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1562100"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3811588" y="48006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41370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48482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4546600" y="5765800"/>
            <a:ext cx="273050" cy="904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1139825" y="2854325"/>
            <a:ext cx="1257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No promise</a:t>
            </a:r>
          </a:p>
        </p:txBody>
      </p:sp>
      <p:pic>
        <p:nvPicPr>
          <p:cNvPr id="13327" name="Picture 2" descr="http://blogs.technet.com/resized-image.ashx/__size/550x0/__key/communityserver-blogs-components-weblogfiles/00-00-00-91-10/2018.StickFigure_5F00_Robe.png">
            <a:extLst>
              <a:ext uri="{FF2B5EF4-FFF2-40B4-BE49-F238E27FC236}">
                <a16:creationId xmlns:a16="http://schemas.microsoft.com/office/drawing/2014/main" id="{74808F6C-81E5-4B44-859E-7DEAE5E32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5713" y="27051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Content Placeholder 3">
            <a:extLst>
              <a:ext uri="{FF2B5EF4-FFF2-40B4-BE49-F238E27FC236}">
                <a16:creationId xmlns:a16="http://schemas.microsoft.com/office/drawing/2014/main" id="{A5E9E2FE-8A2E-49B1-9C84-AAE5A38E50F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554857" y="1081500"/>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562475" y="2435225"/>
            <a:ext cx="17399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4848225" y="2854325"/>
            <a:ext cx="11398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Promise</a:t>
            </a:r>
          </a:p>
        </p:txBody>
      </p:sp>
      <p:sp>
        <p:nvSpPr>
          <p:cNvPr id="13331" name="TextBox 21">
            <a:extLst>
              <a:ext uri="{FF2B5EF4-FFF2-40B4-BE49-F238E27FC236}">
                <a16:creationId xmlns:a16="http://schemas.microsoft.com/office/drawing/2014/main" id="{1CE9E34B-89B0-42C8-871A-49D9A9AAA94D}"/>
              </a:ext>
            </a:extLst>
          </p:cNvPr>
          <p:cNvSpPr txBox="1">
            <a:spLocks noChangeArrowheads="1"/>
          </p:cNvSpPr>
          <p:nvPr/>
        </p:nvSpPr>
        <p:spPr bwMode="auto">
          <a:xfrm>
            <a:off x="6783387" y="1541296"/>
            <a:ext cx="22828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Promise</a:t>
            </a:r>
          </a:p>
        </p:txBody>
      </p:sp>
      <p:sp>
        <p:nvSpPr>
          <p:cNvPr id="21" name="Line Callout 1 20">
            <a:extLst>
              <a:ext uri="{FF2B5EF4-FFF2-40B4-BE49-F238E27FC236}">
                <a16:creationId xmlns:a16="http://schemas.microsoft.com/office/drawing/2014/main" id="{09891A08-5DDF-484C-9DB0-E35821C91678}"/>
              </a:ext>
            </a:extLst>
          </p:cNvPr>
          <p:cNvSpPr/>
          <p:nvPr/>
        </p:nvSpPr>
        <p:spPr>
          <a:xfrm>
            <a:off x="6465888" y="5276850"/>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33" name="TextBox 23">
            <a:extLst>
              <a:ext uri="{FF2B5EF4-FFF2-40B4-BE49-F238E27FC236}">
                <a16:creationId xmlns:a16="http://schemas.microsoft.com/office/drawing/2014/main" id="{AB56CD5E-B084-4241-9024-5C0F428BC910}"/>
              </a:ext>
            </a:extLst>
          </p:cNvPr>
          <p:cNvSpPr txBox="1">
            <a:spLocks noChangeArrowheads="1"/>
          </p:cNvSpPr>
          <p:nvPr/>
        </p:nvSpPr>
        <p:spPr bwMode="auto">
          <a:xfrm>
            <a:off x="6605588" y="5486400"/>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The reasonable person.</a:t>
            </a:r>
          </a:p>
        </p:txBody>
      </p:sp>
      <p:sp>
        <p:nvSpPr>
          <p:cNvPr id="23" name="Oval 22">
            <a:extLst>
              <a:ext uri="{FF2B5EF4-FFF2-40B4-BE49-F238E27FC236}">
                <a16:creationId xmlns:a16="http://schemas.microsoft.com/office/drawing/2014/main" id="{E257B870-2836-49D2-A719-BE90519753B3}"/>
              </a:ext>
            </a:extLst>
          </p:cNvPr>
          <p:cNvSpPr/>
          <p:nvPr/>
        </p:nvSpPr>
        <p:spPr>
          <a:xfrm>
            <a:off x="7962900" y="3117850"/>
            <a:ext cx="114300" cy="1333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reeform 23">
            <a:extLst>
              <a:ext uri="{FF2B5EF4-FFF2-40B4-BE49-F238E27FC236}">
                <a16:creationId xmlns:a16="http://schemas.microsoft.com/office/drawing/2014/main" id="{8571E66F-C402-4E55-8EFE-94D5D222DEC5}"/>
              </a:ext>
            </a:extLst>
          </p:cNvPr>
          <p:cNvSpPr/>
          <p:nvPr/>
        </p:nvSpPr>
        <p:spPr>
          <a:xfrm>
            <a:off x="7994650" y="3422650"/>
            <a:ext cx="138113" cy="111125"/>
          </a:xfrm>
          <a:custGeom>
            <a:avLst/>
            <a:gdLst>
              <a:gd name="connsiteX0" fmla="*/ 0 w 138545"/>
              <a:gd name="connsiteY0" fmla="*/ 83127 h 111213"/>
              <a:gd name="connsiteX1" fmla="*/ 69272 w 138545"/>
              <a:gd name="connsiteY1" fmla="*/ 110836 h 111213"/>
              <a:gd name="connsiteX2" fmla="*/ 96982 w 138545"/>
              <a:gd name="connsiteY2" fmla="*/ 69272 h 111213"/>
              <a:gd name="connsiteX3" fmla="*/ 138545 w 138545"/>
              <a:gd name="connsiteY3" fmla="*/ 0 h 111213"/>
            </a:gdLst>
            <a:ahLst/>
            <a:cxnLst>
              <a:cxn ang="0">
                <a:pos x="connsiteX0" y="connsiteY0"/>
              </a:cxn>
              <a:cxn ang="0">
                <a:pos x="connsiteX1" y="connsiteY1"/>
              </a:cxn>
              <a:cxn ang="0">
                <a:pos x="connsiteX2" y="connsiteY2"/>
              </a:cxn>
              <a:cxn ang="0">
                <a:pos x="connsiteX3" y="connsiteY3"/>
              </a:cxn>
            </a:cxnLst>
            <a:rect l="l" t="t" r="r" b="b"/>
            <a:pathLst>
              <a:path w="138545" h="111213">
                <a:moveTo>
                  <a:pt x="0" y="83127"/>
                </a:moveTo>
                <a:cubicBezTo>
                  <a:pt x="23091" y="92363"/>
                  <a:pt x="44653" y="114353"/>
                  <a:pt x="69272" y="110836"/>
                </a:cubicBezTo>
                <a:cubicBezTo>
                  <a:pt x="85756" y="108481"/>
                  <a:pt x="89535" y="84165"/>
                  <a:pt x="96982" y="69272"/>
                </a:cubicBezTo>
                <a:cubicBezTo>
                  <a:pt x="132953" y="-2670"/>
                  <a:pt x="84422" y="54123"/>
                  <a:pt x="13854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5">
            <a:extLst>
              <a:ext uri="{FF2B5EF4-FFF2-40B4-BE49-F238E27FC236}">
                <a16:creationId xmlns:a16="http://schemas.microsoft.com/office/drawing/2014/main" id="{E7BB3028-BE3E-4E32-84E2-6F42ACDDD4AF}"/>
              </a:ext>
            </a:extLst>
          </p:cNvPr>
          <p:cNvSpPr txBox="1">
            <a:spLocks noChangeArrowheads="1"/>
          </p:cNvSpPr>
          <p:nvPr/>
        </p:nvSpPr>
        <p:spPr bwMode="auto">
          <a:xfrm>
            <a:off x="4345181" y="6350037"/>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Embry</a:t>
            </a:r>
          </a:p>
        </p:txBody>
      </p:sp>
      <p:sp>
        <p:nvSpPr>
          <p:cNvPr id="3" name="TextBox 15">
            <a:extLst>
              <a:ext uri="{FF2B5EF4-FFF2-40B4-BE49-F238E27FC236}">
                <a16:creationId xmlns:a16="http://schemas.microsoft.com/office/drawing/2014/main" id="{46640F05-803C-485C-8128-4614459D31F3}"/>
              </a:ext>
            </a:extLst>
          </p:cNvPr>
          <p:cNvSpPr txBox="1">
            <a:spLocks noChangeArrowheads="1"/>
          </p:cNvSpPr>
          <p:nvPr/>
        </p:nvSpPr>
        <p:spPr bwMode="auto">
          <a:xfrm>
            <a:off x="1094581" y="6420466"/>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McKittrick</a:t>
            </a:r>
          </a:p>
        </p:txBody>
      </p:sp>
      <p:sp>
        <p:nvSpPr>
          <p:cNvPr id="4" name="TextBox 3">
            <a:extLst>
              <a:ext uri="{FF2B5EF4-FFF2-40B4-BE49-F238E27FC236}">
                <a16:creationId xmlns:a16="http://schemas.microsoft.com/office/drawing/2014/main" id="{0731523B-3BBA-4122-95DA-9C18BB8499A4}"/>
              </a:ext>
            </a:extLst>
          </p:cNvPr>
          <p:cNvSpPr txBox="1"/>
          <p:nvPr/>
        </p:nvSpPr>
        <p:spPr>
          <a:xfrm>
            <a:off x="308769" y="1452582"/>
            <a:ext cx="5246088" cy="3539430"/>
          </a:xfrm>
          <a:prstGeom prst="rect">
            <a:avLst/>
          </a:prstGeom>
          <a:solidFill>
            <a:schemeClr val="bg1"/>
          </a:solidFill>
          <a:ln>
            <a:solidFill>
              <a:schemeClr val="tx1"/>
            </a:solidFill>
          </a:ln>
        </p:spPr>
        <p:txBody>
          <a:bodyPr wrap="square" rtlCol="0">
            <a:spAutoFit/>
          </a:bodyPr>
          <a:lstStyle/>
          <a:p>
            <a:r>
              <a:rPr lang="en-US" sz="3600" dirty="0"/>
              <a:t>There is no ambiguity because the reasonable person assigns the words </a:t>
            </a:r>
            <a:r>
              <a:rPr lang="en-US" sz="4400" b="1" dirty="0"/>
              <a:t>one</a:t>
            </a:r>
            <a:r>
              <a:rPr lang="en-US" sz="3600" dirty="0"/>
              <a:t> meaning: namely, a promise of employment.</a:t>
            </a:r>
          </a:p>
        </p:txBody>
      </p:sp>
    </p:spTree>
    <p:extLst>
      <p:ext uri="{BB962C8B-B14F-4D97-AF65-F5344CB8AC3E}">
        <p14:creationId xmlns:p14="http://schemas.microsoft.com/office/powerpoint/2010/main" val="1237317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dirty="0"/>
              <a:t>No Misunderstanding Because . . .</a:t>
            </a:r>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2771507" y="2015075"/>
            <a:ext cx="18004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“Go ahead . . .” </a:t>
            </a:r>
          </a:p>
        </p:txBody>
      </p:sp>
      <p:sp>
        <p:nvSpPr>
          <p:cNvPr id="5" name="Oval Callout 4">
            <a:extLst>
              <a:ext uri="{FF2B5EF4-FFF2-40B4-BE49-F238E27FC236}">
                <a16:creationId xmlns:a16="http://schemas.microsoft.com/office/drawing/2014/main" id="{7EFF93A5-3492-4D39-AE55-8B88B5A82334}"/>
              </a:ext>
            </a:extLst>
          </p:cNvPr>
          <p:cNvSpPr/>
          <p:nvPr/>
        </p:nvSpPr>
        <p:spPr>
          <a:xfrm>
            <a:off x="2644775" y="1752600"/>
            <a:ext cx="1917700" cy="99060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01688" y="2319338"/>
            <a:ext cx="1843087"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892175" y="4724400"/>
            <a:ext cx="1752600" cy="1600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1308100"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203517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1562100" y="5816600"/>
            <a:ext cx="363538" cy="1143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3811588" y="4800600"/>
            <a:ext cx="1752600" cy="1447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41370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4848225" y="5127625"/>
            <a:ext cx="228600" cy="2286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4546600" y="5765800"/>
            <a:ext cx="273050" cy="9048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1139825" y="2854325"/>
            <a:ext cx="12573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No promise</a:t>
            </a:r>
          </a:p>
        </p:txBody>
      </p:sp>
      <p:pic>
        <p:nvPicPr>
          <p:cNvPr id="13327" name="Picture 2" descr="http://blogs.technet.com/resized-image.ashx/__size/550x0/__key/communityserver-blogs-components-weblogfiles/00-00-00-91-10/2018.StickFigure_5F00_Robe.png">
            <a:extLst>
              <a:ext uri="{FF2B5EF4-FFF2-40B4-BE49-F238E27FC236}">
                <a16:creationId xmlns:a16="http://schemas.microsoft.com/office/drawing/2014/main" id="{74808F6C-81E5-4B44-859E-7DEAE5E32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5713" y="2705100"/>
            <a:ext cx="2819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Content Placeholder 3">
            <a:extLst>
              <a:ext uri="{FF2B5EF4-FFF2-40B4-BE49-F238E27FC236}">
                <a16:creationId xmlns:a16="http://schemas.microsoft.com/office/drawing/2014/main" id="{A5E9E2FE-8A2E-49B1-9C84-AAE5A38E50F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554857" y="1081500"/>
            <a:ext cx="3224212"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562475" y="2435225"/>
            <a:ext cx="17399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4848225" y="2854325"/>
            <a:ext cx="11398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Promise</a:t>
            </a:r>
          </a:p>
        </p:txBody>
      </p:sp>
      <p:sp>
        <p:nvSpPr>
          <p:cNvPr id="13331" name="TextBox 21">
            <a:extLst>
              <a:ext uri="{FF2B5EF4-FFF2-40B4-BE49-F238E27FC236}">
                <a16:creationId xmlns:a16="http://schemas.microsoft.com/office/drawing/2014/main" id="{1CE9E34B-89B0-42C8-871A-49D9A9AAA94D}"/>
              </a:ext>
            </a:extLst>
          </p:cNvPr>
          <p:cNvSpPr txBox="1">
            <a:spLocks noChangeArrowheads="1"/>
          </p:cNvSpPr>
          <p:nvPr/>
        </p:nvSpPr>
        <p:spPr bwMode="auto">
          <a:xfrm>
            <a:off x="6783387" y="1541296"/>
            <a:ext cx="22828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Promise</a:t>
            </a:r>
          </a:p>
        </p:txBody>
      </p:sp>
      <p:sp>
        <p:nvSpPr>
          <p:cNvPr id="21" name="Line Callout 1 20">
            <a:extLst>
              <a:ext uri="{FF2B5EF4-FFF2-40B4-BE49-F238E27FC236}">
                <a16:creationId xmlns:a16="http://schemas.microsoft.com/office/drawing/2014/main" id="{09891A08-5DDF-484C-9DB0-E35821C91678}"/>
              </a:ext>
            </a:extLst>
          </p:cNvPr>
          <p:cNvSpPr/>
          <p:nvPr/>
        </p:nvSpPr>
        <p:spPr>
          <a:xfrm>
            <a:off x="6465888" y="5276850"/>
            <a:ext cx="1611312" cy="1196975"/>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33" name="TextBox 23">
            <a:extLst>
              <a:ext uri="{FF2B5EF4-FFF2-40B4-BE49-F238E27FC236}">
                <a16:creationId xmlns:a16="http://schemas.microsoft.com/office/drawing/2014/main" id="{AB56CD5E-B084-4241-9024-5C0F428BC910}"/>
              </a:ext>
            </a:extLst>
          </p:cNvPr>
          <p:cNvSpPr txBox="1">
            <a:spLocks noChangeArrowheads="1"/>
          </p:cNvSpPr>
          <p:nvPr/>
        </p:nvSpPr>
        <p:spPr bwMode="auto">
          <a:xfrm>
            <a:off x="6605588" y="5486400"/>
            <a:ext cx="13192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The reasonable person.</a:t>
            </a:r>
          </a:p>
        </p:txBody>
      </p:sp>
      <p:sp>
        <p:nvSpPr>
          <p:cNvPr id="23" name="Oval 22">
            <a:extLst>
              <a:ext uri="{FF2B5EF4-FFF2-40B4-BE49-F238E27FC236}">
                <a16:creationId xmlns:a16="http://schemas.microsoft.com/office/drawing/2014/main" id="{E257B870-2836-49D2-A719-BE90519753B3}"/>
              </a:ext>
            </a:extLst>
          </p:cNvPr>
          <p:cNvSpPr/>
          <p:nvPr/>
        </p:nvSpPr>
        <p:spPr>
          <a:xfrm>
            <a:off x="7962900" y="3117850"/>
            <a:ext cx="114300" cy="1333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reeform 23">
            <a:extLst>
              <a:ext uri="{FF2B5EF4-FFF2-40B4-BE49-F238E27FC236}">
                <a16:creationId xmlns:a16="http://schemas.microsoft.com/office/drawing/2014/main" id="{8571E66F-C402-4E55-8EFE-94D5D222DEC5}"/>
              </a:ext>
            </a:extLst>
          </p:cNvPr>
          <p:cNvSpPr/>
          <p:nvPr/>
        </p:nvSpPr>
        <p:spPr>
          <a:xfrm>
            <a:off x="7994650" y="3422650"/>
            <a:ext cx="138113" cy="111125"/>
          </a:xfrm>
          <a:custGeom>
            <a:avLst/>
            <a:gdLst>
              <a:gd name="connsiteX0" fmla="*/ 0 w 138545"/>
              <a:gd name="connsiteY0" fmla="*/ 83127 h 111213"/>
              <a:gd name="connsiteX1" fmla="*/ 69272 w 138545"/>
              <a:gd name="connsiteY1" fmla="*/ 110836 h 111213"/>
              <a:gd name="connsiteX2" fmla="*/ 96982 w 138545"/>
              <a:gd name="connsiteY2" fmla="*/ 69272 h 111213"/>
              <a:gd name="connsiteX3" fmla="*/ 138545 w 138545"/>
              <a:gd name="connsiteY3" fmla="*/ 0 h 111213"/>
            </a:gdLst>
            <a:ahLst/>
            <a:cxnLst>
              <a:cxn ang="0">
                <a:pos x="connsiteX0" y="connsiteY0"/>
              </a:cxn>
              <a:cxn ang="0">
                <a:pos x="connsiteX1" y="connsiteY1"/>
              </a:cxn>
              <a:cxn ang="0">
                <a:pos x="connsiteX2" y="connsiteY2"/>
              </a:cxn>
              <a:cxn ang="0">
                <a:pos x="connsiteX3" y="connsiteY3"/>
              </a:cxn>
            </a:cxnLst>
            <a:rect l="l" t="t" r="r" b="b"/>
            <a:pathLst>
              <a:path w="138545" h="111213">
                <a:moveTo>
                  <a:pt x="0" y="83127"/>
                </a:moveTo>
                <a:cubicBezTo>
                  <a:pt x="23091" y="92363"/>
                  <a:pt x="44653" y="114353"/>
                  <a:pt x="69272" y="110836"/>
                </a:cubicBezTo>
                <a:cubicBezTo>
                  <a:pt x="85756" y="108481"/>
                  <a:pt x="89535" y="84165"/>
                  <a:pt x="96982" y="69272"/>
                </a:cubicBezTo>
                <a:cubicBezTo>
                  <a:pt x="132953" y="-2670"/>
                  <a:pt x="84422" y="54123"/>
                  <a:pt x="13854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5">
            <a:extLst>
              <a:ext uri="{FF2B5EF4-FFF2-40B4-BE49-F238E27FC236}">
                <a16:creationId xmlns:a16="http://schemas.microsoft.com/office/drawing/2014/main" id="{E7BB3028-BE3E-4E32-84E2-6F42ACDDD4AF}"/>
              </a:ext>
            </a:extLst>
          </p:cNvPr>
          <p:cNvSpPr txBox="1">
            <a:spLocks noChangeArrowheads="1"/>
          </p:cNvSpPr>
          <p:nvPr/>
        </p:nvSpPr>
        <p:spPr bwMode="auto">
          <a:xfrm>
            <a:off x="4345181" y="6350037"/>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Embry</a:t>
            </a:r>
          </a:p>
        </p:txBody>
      </p:sp>
      <p:sp>
        <p:nvSpPr>
          <p:cNvPr id="3" name="TextBox 15">
            <a:extLst>
              <a:ext uri="{FF2B5EF4-FFF2-40B4-BE49-F238E27FC236}">
                <a16:creationId xmlns:a16="http://schemas.microsoft.com/office/drawing/2014/main" id="{46640F05-803C-485C-8128-4614459D31F3}"/>
              </a:ext>
            </a:extLst>
          </p:cNvPr>
          <p:cNvSpPr txBox="1">
            <a:spLocks noChangeArrowheads="1"/>
          </p:cNvSpPr>
          <p:nvPr/>
        </p:nvSpPr>
        <p:spPr bwMode="auto">
          <a:xfrm>
            <a:off x="1094581" y="6420466"/>
            <a:ext cx="125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dirty="0"/>
              <a:t>McKittrick</a:t>
            </a:r>
          </a:p>
        </p:txBody>
      </p:sp>
      <p:sp>
        <p:nvSpPr>
          <p:cNvPr id="4" name="TextBox 3">
            <a:extLst>
              <a:ext uri="{FF2B5EF4-FFF2-40B4-BE49-F238E27FC236}">
                <a16:creationId xmlns:a16="http://schemas.microsoft.com/office/drawing/2014/main" id="{0731523B-3BBA-4122-95DA-9C18BB8499A4}"/>
              </a:ext>
            </a:extLst>
          </p:cNvPr>
          <p:cNvSpPr txBox="1"/>
          <p:nvPr/>
        </p:nvSpPr>
        <p:spPr>
          <a:xfrm>
            <a:off x="308769" y="1452582"/>
            <a:ext cx="5246088" cy="5201424"/>
          </a:xfrm>
          <a:prstGeom prst="rect">
            <a:avLst/>
          </a:prstGeom>
          <a:solidFill>
            <a:schemeClr val="bg1"/>
          </a:solidFill>
          <a:ln>
            <a:solidFill>
              <a:schemeClr val="tx1"/>
            </a:solidFill>
          </a:ln>
        </p:spPr>
        <p:txBody>
          <a:bodyPr wrap="square" rtlCol="0">
            <a:spAutoFit/>
          </a:bodyPr>
          <a:lstStyle/>
          <a:p>
            <a:r>
              <a:rPr lang="en-US" sz="3600" dirty="0"/>
              <a:t>There is no misunderstanding because the reasonable person sees the promisor and promise as understanding the words </a:t>
            </a:r>
            <a:r>
              <a:rPr lang="en-US" sz="4400" b="1" dirty="0"/>
              <a:t>in the same way</a:t>
            </a:r>
            <a:r>
              <a:rPr lang="en-US" sz="3600" dirty="0"/>
              <a:t>: namely, as a promise of employment.</a:t>
            </a:r>
          </a:p>
        </p:txBody>
      </p:sp>
    </p:spTree>
    <p:extLst>
      <p:ext uri="{BB962C8B-B14F-4D97-AF65-F5344CB8AC3E}">
        <p14:creationId xmlns:p14="http://schemas.microsoft.com/office/powerpoint/2010/main" val="1868564732"/>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3083</TotalTime>
  <Words>1651</Words>
  <Application>Microsoft Office PowerPoint</Application>
  <PresentationFormat>On-screen Show (4:3)</PresentationFormat>
  <Paragraphs>186</Paragraphs>
  <Slides>24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Bahnschrift Light Condensed</vt:lpstr>
      <vt:lpstr>Calibri</vt:lpstr>
      <vt:lpstr>Garamond</vt:lpstr>
      <vt:lpstr>Open Sans</vt:lpstr>
      <vt:lpstr>Times New Roman</vt:lpstr>
      <vt:lpstr>Verdana</vt:lpstr>
      <vt:lpstr>Wingdings</vt:lpstr>
      <vt:lpstr>Edge</vt:lpstr>
      <vt:lpstr>The Hypothetical Intent Test</vt:lpstr>
      <vt:lpstr>PowerPoint Presentation</vt:lpstr>
      <vt:lpstr>Spaulding v. Morse</vt:lpstr>
      <vt:lpstr>The Objective Intent Test</vt:lpstr>
      <vt:lpstr>The Objective Intent Test Result</vt:lpstr>
      <vt:lpstr>Why That Result?</vt:lpstr>
      <vt:lpstr>Compare Embry v. McKittrick</vt:lpstr>
      <vt:lpstr>No Ambiguity Because . . .</vt:lpstr>
      <vt:lpstr>No Misunderstanding Because . . .</vt:lpstr>
      <vt:lpstr>Compare: Ambiguity and Misunderstanding</vt:lpstr>
      <vt:lpstr>PowerPoint Presentation</vt:lpstr>
      <vt:lpstr>Ambiguity, No Misunderstanding</vt:lpstr>
      <vt:lpstr>The Question</vt:lpstr>
      <vt:lpstr>PowerPoint Presentation</vt:lpstr>
      <vt:lpstr>Commentary</vt:lpstr>
      <vt:lpstr>PowerPoint Presentation</vt:lpstr>
      <vt:lpstr>Compare Frigalament</vt:lpstr>
      <vt:lpstr>Frigaliment v. B.N.S. International Sales 190 F. Supp. 116 (S.D.N.Y. 1960)  </vt:lpstr>
      <vt:lpstr>No Ambiguity, No Misunderstanding</vt:lpstr>
      <vt:lpstr>PowerPoint Presentation</vt:lpstr>
      <vt:lpstr>Frozen, Eviscerated Chickens</vt:lpstr>
      <vt:lpstr>Hypothetical Intent?</vt:lpstr>
      <vt:lpstr>Sowle and McCartney</vt:lpstr>
      <vt:lpstr>Crique du Sowlé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442</cp:revision>
  <dcterms:created xsi:type="dcterms:W3CDTF">2004-02-06T21:25:14Z</dcterms:created>
  <dcterms:modified xsi:type="dcterms:W3CDTF">2021-09-10T18:42:41Z</dcterms:modified>
</cp:coreProperties>
</file>